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9B_F6E2DE4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1" r:id="rId1"/>
  </p:sldMasterIdLst>
  <p:notesMasterIdLst>
    <p:notesMasterId r:id="rId102"/>
  </p:notesMasterIdLst>
  <p:sldIdLst>
    <p:sldId id="256" r:id="rId2"/>
    <p:sldId id="1075" r:id="rId3"/>
    <p:sldId id="1358" r:id="rId4"/>
    <p:sldId id="1085" r:id="rId5"/>
    <p:sldId id="1086" r:id="rId6"/>
    <p:sldId id="1087" r:id="rId7"/>
    <p:sldId id="1088" r:id="rId8"/>
    <p:sldId id="1089" r:id="rId9"/>
    <p:sldId id="1090" r:id="rId10"/>
    <p:sldId id="1091" r:id="rId11"/>
    <p:sldId id="1092" r:id="rId12"/>
    <p:sldId id="1093" r:id="rId13"/>
    <p:sldId id="1094" r:id="rId14"/>
    <p:sldId id="1095" r:id="rId15"/>
    <p:sldId id="1311" r:id="rId16"/>
    <p:sldId id="1084" r:id="rId17"/>
    <p:sldId id="1097" r:id="rId18"/>
    <p:sldId id="364" r:id="rId19"/>
    <p:sldId id="1277" r:id="rId20"/>
    <p:sldId id="420" r:id="rId21"/>
    <p:sldId id="367" r:id="rId22"/>
    <p:sldId id="1278" r:id="rId23"/>
    <p:sldId id="368" r:id="rId24"/>
    <p:sldId id="455" r:id="rId25"/>
    <p:sldId id="421" r:id="rId26"/>
    <p:sldId id="410" r:id="rId27"/>
    <p:sldId id="422" r:id="rId28"/>
    <p:sldId id="371" r:id="rId29"/>
    <p:sldId id="370" r:id="rId30"/>
    <p:sldId id="423" r:id="rId31"/>
    <p:sldId id="373" r:id="rId32"/>
    <p:sldId id="411" r:id="rId33"/>
    <p:sldId id="424" r:id="rId34"/>
    <p:sldId id="425" r:id="rId35"/>
    <p:sldId id="1146" r:id="rId36"/>
    <p:sldId id="426" r:id="rId37"/>
    <p:sldId id="446" r:id="rId38"/>
    <p:sldId id="427" r:id="rId39"/>
    <p:sldId id="428" r:id="rId40"/>
    <p:sldId id="372" r:id="rId41"/>
    <p:sldId id="429" r:id="rId42"/>
    <p:sldId id="445" r:id="rId43"/>
    <p:sldId id="430" r:id="rId44"/>
    <p:sldId id="375" r:id="rId45"/>
    <p:sldId id="363" r:id="rId46"/>
    <p:sldId id="1147" r:id="rId47"/>
    <p:sldId id="432" r:id="rId48"/>
    <p:sldId id="378" r:id="rId49"/>
    <p:sldId id="377" r:id="rId50"/>
    <p:sldId id="447" r:id="rId51"/>
    <p:sldId id="448" r:id="rId52"/>
    <p:sldId id="434" r:id="rId53"/>
    <p:sldId id="383" r:id="rId54"/>
    <p:sldId id="449" r:id="rId55"/>
    <p:sldId id="450" r:id="rId56"/>
    <p:sldId id="451" r:id="rId57"/>
    <p:sldId id="452" r:id="rId58"/>
    <p:sldId id="453" r:id="rId59"/>
    <p:sldId id="379" r:id="rId60"/>
    <p:sldId id="409" r:id="rId61"/>
    <p:sldId id="381" r:id="rId62"/>
    <p:sldId id="437" r:id="rId63"/>
    <p:sldId id="385" r:id="rId64"/>
    <p:sldId id="1148" r:id="rId65"/>
    <p:sldId id="386" r:id="rId66"/>
    <p:sldId id="388" r:id="rId67"/>
    <p:sldId id="389" r:id="rId68"/>
    <p:sldId id="439" r:id="rId69"/>
    <p:sldId id="438" r:id="rId70"/>
    <p:sldId id="390" r:id="rId71"/>
    <p:sldId id="1149" r:id="rId72"/>
    <p:sldId id="392" r:id="rId73"/>
    <p:sldId id="393" r:id="rId74"/>
    <p:sldId id="395" r:id="rId75"/>
    <p:sldId id="442" r:id="rId76"/>
    <p:sldId id="398" r:id="rId77"/>
    <p:sldId id="400" r:id="rId78"/>
    <p:sldId id="401" r:id="rId79"/>
    <p:sldId id="1150" r:id="rId80"/>
    <p:sldId id="402" r:id="rId81"/>
    <p:sldId id="403" r:id="rId82"/>
    <p:sldId id="406" r:id="rId83"/>
    <p:sldId id="440" r:id="rId84"/>
    <p:sldId id="454" r:id="rId85"/>
    <p:sldId id="413" r:id="rId86"/>
    <p:sldId id="1238" r:id="rId87"/>
    <p:sldId id="1213" r:id="rId88"/>
    <p:sldId id="1345" r:id="rId89"/>
    <p:sldId id="1346" r:id="rId90"/>
    <p:sldId id="1347" r:id="rId91"/>
    <p:sldId id="1348" r:id="rId92"/>
    <p:sldId id="1349" r:id="rId93"/>
    <p:sldId id="1350" r:id="rId94"/>
    <p:sldId id="1351" r:id="rId95"/>
    <p:sldId id="1352" r:id="rId96"/>
    <p:sldId id="1353" r:id="rId97"/>
    <p:sldId id="1354" r:id="rId98"/>
    <p:sldId id="1355" r:id="rId99"/>
    <p:sldId id="1356" r:id="rId100"/>
    <p:sldId id="1357" r:id="rId10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1075"/>
            <p14:sldId id="1358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311"/>
            <p14:sldId id="1084"/>
            <p14:sldId id="1097"/>
            <p14:sldId id="364"/>
            <p14:sldId id="1277"/>
            <p14:sldId id="420"/>
            <p14:sldId id="367"/>
            <p14:sldId id="1278"/>
            <p14:sldId id="368"/>
            <p14:sldId id="455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1146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1147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1148"/>
            <p14:sldId id="386"/>
            <p14:sldId id="388"/>
            <p14:sldId id="389"/>
            <p14:sldId id="439"/>
            <p14:sldId id="438"/>
            <p14:sldId id="390"/>
            <p14:sldId id="1149"/>
            <p14:sldId id="392"/>
            <p14:sldId id="393"/>
            <p14:sldId id="395"/>
            <p14:sldId id="442"/>
            <p14:sldId id="398"/>
            <p14:sldId id="400"/>
            <p14:sldId id="401"/>
            <p14:sldId id="1150"/>
            <p14:sldId id="402"/>
            <p14:sldId id="403"/>
            <p14:sldId id="406"/>
            <p14:sldId id="440"/>
            <p14:sldId id="454"/>
            <p14:sldId id="413"/>
            <p14:sldId id="1238"/>
            <p14:sldId id="1213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DF28B6-EFF0-2C9B-4A68-947126FEEF31}" name="안 찬웅" initials="안찬" userId="b5e4a7c922a5f6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C9E7A7"/>
    <a:srgbClr val="669900"/>
    <a:srgbClr val="FF5B5B"/>
    <a:srgbClr val="8BB0CF"/>
    <a:srgbClr val="7AA5C8"/>
    <a:srgbClr val="42739C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86463" autoAdjust="0"/>
  </p:normalViewPr>
  <p:slideViewPr>
    <p:cSldViewPr>
      <p:cViewPr varScale="1">
        <p:scale>
          <a:sx n="74" d="100"/>
          <a:sy n="74" d="100"/>
        </p:scale>
        <p:origin x="144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modernComment_19B_F6E2D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E86303-F32A-42CC-9968-0B9ACB7DB2B7}" authorId="{D8DF28B6-EFF0-2C9B-4A68-947126FEEF31}" created="2022-10-18T01:05:36.056">
    <pc:sldMkLst xmlns:pc="http://schemas.microsoft.com/office/powerpoint/2013/main/command">
      <pc:docMk/>
      <pc:sldMk cId="258878948" sldId="411"/>
    </pc:sldMkLst>
    <p188:txBody>
      <a:bodyPr/>
      <a:lstStyle/>
      <a:p>
        <a:r>
          <a:rPr lang="ko-KR" altLang="en-US"/>
          <a:t>Prompt 기억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585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60478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1448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98BBA5-3D16-4344-A510-C11915030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1016"/>
            <a:ext cx="9141291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99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87188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4875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9654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09171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2321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39947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07710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74100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8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nature-landscapes/sunset/sea-beach-dawn-dusk-ocean-sunset-water-sun-sky-landscap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9B_F6E2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icture: sea, beach, dawn, dusk, ocean, sunset, water, sun, sky, landscape">
            <a:extLst>
              <a:ext uri="{FF2B5EF4-FFF2-40B4-BE49-F238E27FC236}">
                <a16:creationId xmlns:a16="http://schemas.microsoft.com/office/drawing/2014/main" id="{E067101B-7C79-410D-A696-72942B01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02" r="1059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11D5B-CDC8-5E4A-91F7-695EB299E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3014139"/>
            <a:ext cx="7086600" cy="1825096"/>
          </a:xfrm>
        </p:spPr>
        <p:txBody>
          <a:bodyPr>
            <a:normAutofit fontScale="90000"/>
          </a:bodyPr>
          <a:lstStyle/>
          <a:p>
            <a:r>
              <a:rPr lang="en-US" sz="5100" dirty="0"/>
              <a:t>2021-2 </a:t>
            </a:r>
            <a:r>
              <a:rPr lang="ko-KR" altLang="en-US" sz="5100" dirty="0"/>
              <a:t>웹프로그래밍</a:t>
            </a:r>
            <a:br>
              <a:rPr lang="en-US" altLang="ko-KR" sz="5100" dirty="0"/>
            </a:br>
            <a:r>
              <a:rPr lang="ko-KR" altLang="en-US" sz="5100" dirty="0"/>
              <a:t>강의 </a:t>
            </a:r>
            <a:r>
              <a:rPr lang="en-US" altLang="ko-KR" sz="5100" dirty="0"/>
              <a:t>6:</a:t>
            </a:r>
            <a:r>
              <a:rPr lang="ko-KR" altLang="en-US" sz="5100" dirty="0"/>
              <a:t> 자바스크립트언어</a:t>
            </a:r>
            <a:endParaRPr lang="en-US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80EC-6AF2-3041-AF5F-1BAAB899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4842935"/>
            <a:ext cx="7086600" cy="685800"/>
          </a:xfrm>
        </p:spPr>
        <p:txBody>
          <a:bodyPr>
            <a:normAutofit/>
          </a:bodyPr>
          <a:lstStyle/>
          <a:p>
            <a:r>
              <a:rPr lang="en-US" sz="1700"/>
              <a:t>DKU, SW Dept.</a:t>
            </a:r>
          </a:p>
          <a:p>
            <a:r>
              <a:rPr lang="ko-KR" altLang="en-US" sz="1700"/>
              <a:t>박제호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75241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CSS3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로 동적 기법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5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ym typeface="Wingdings"/>
              </a:rPr>
              <a:t>애니메이션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12518" y="2587749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ym typeface="Wingdings"/>
              </a:rPr>
              <a:t>전환</a:t>
            </a:r>
            <a:r>
              <a:rPr lang="en-US" altLang="ko-KR" dirty="0">
                <a:sym typeface="Wingdings"/>
              </a:rPr>
              <a:t>(transition) </a:t>
            </a:r>
            <a:r>
              <a:rPr lang="ko-KR" altLang="en-US" dirty="0">
                <a:sym typeface="Wingdings"/>
              </a:rPr>
              <a:t>효과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2754792"/>
            <a:ext cx="154241" cy="1542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1D611-E70C-2F43-BA83-69EC65844AA7}"/>
              </a:ext>
            </a:extLst>
          </p:cNvPr>
          <p:cNvSpPr txBox="1"/>
          <p:nvPr/>
        </p:nvSpPr>
        <p:spPr>
          <a:xfrm>
            <a:off x="1322799" y="3031691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ym typeface="Wingdings"/>
              </a:rPr>
              <a:t>변환</a:t>
            </a:r>
            <a:r>
              <a:rPr lang="en-US" altLang="ko-KR" dirty="0">
                <a:sym typeface="Wingdings"/>
              </a:rPr>
              <a:t>(transform) </a:t>
            </a:r>
            <a:r>
              <a:rPr lang="ko-KR" altLang="en-US" dirty="0">
                <a:sym typeface="Wingdings"/>
              </a:rPr>
              <a:t>효과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1" name="그림 14">
            <a:extLst>
              <a:ext uri="{FF2B5EF4-FFF2-40B4-BE49-F238E27FC236}">
                <a16:creationId xmlns:a16="http://schemas.microsoft.com/office/drawing/2014/main" id="{460B42EE-EF16-A64E-8389-81C72F258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9" y="3198734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0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223D7-5CC3-6944-BB99-0201E115B3D1}"/>
              </a:ext>
            </a:extLst>
          </p:cNvPr>
          <p:cNvSpPr txBox="1"/>
          <p:nvPr/>
        </p:nvSpPr>
        <p:spPr>
          <a:xfrm>
            <a:off x="935596" y="1196752"/>
            <a:ext cx="7272808" cy="3970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콘텐츠 출력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prompt("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", "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디폴트 </a:t>
            </a:r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입력값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")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confirm("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")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alert("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")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식별자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문장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데이터 타입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변수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지역변수와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전역변수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상수 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문자열 상수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식과 연산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조건문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반복문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6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164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CSS3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로 동적 기법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: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애니메이션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5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@keyframes: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ko-KR" altLang="en-US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시간별로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시나리오 작성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B36D67-41BF-A243-9274-F9A4D50083C9}"/>
              </a:ext>
            </a:extLst>
          </p:cNvPr>
          <p:cNvSpPr txBox="1"/>
          <p:nvPr/>
        </p:nvSpPr>
        <p:spPr>
          <a:xfrm>
            <a:off x="1314711" y="2539248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animation-name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BA120D37-43CD-854C-A011-D873AD7D3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677571"/>
            <a:ext cx="154241" cy="154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3E2BD9-9018-A247-9FB1-103AE0D6127C}"/>
              </a:ext>
            </a:extLst>
          </p:cNvPr>
          <p:cNvSpPr txBox="1"/>
          <p:nvPr/>
        </p:nvSpPr>
        <p:spPr>
          <a:xfrm>
            <a:off x="1341866" y="2952412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animation-duration: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랩 타임</a:t>
            </a:r>
          </a:p>
        </p:txBody>
      </p:sp>
      <p:pic>
        <p:nvPicPr>
          <p:cNvPr id="25" name="그림 14">
            <a:extLst>
              <a:ext uri="{FF2B5EF4-FFF2-40B4-BE49-F238E27FC236}">
                <a16:creationId xmlns:a16="http://schemas.microsoft.com/office/drawing/2014/main" id="{D5A11A50-008F-384A-BF6D-F20A73ED4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0" y="3090735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3F2EAA-2CB4-994E-A295-BDCFF8FE545D}"/>
              </a:ext>
            </a:extLst>
          </p:cNvPr>
          <p:cNvSpPr txBox="1"/>
          <p:nvPr/>
        </p:nvSpPr>
        <p:spPr>
          <a:xfrm>
            <a:off x="1369021" y="3396353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animation-delay: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로딩 후 지연 시간</a:t>
            </a:r>
          </a:p>
        </p:txBody>
      </p:sp>
      <p:pic>
        <p:nvPicPr>
          <p:cNvPr id="29" name="그림 14">
            <a:extLst>
              <a:ext uri="{FF2B5EF4-FFF2-40B4-BE49-F238E27FC236}">
                <a16:creationId xmlns:a16="http://schemas.microsoft.com/office/drawing/2014/main" id="{7DF0C1DB-0574-C148-AE54-ABB491A0F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35" y="3534676"/>
            <a:ext cx="154241" cy="154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B11A24-5F57-7747-9682-531B9D43D982}"/>
              </a:ext>
            </a:extLst>
          </p:cNvPr>
          <p:cNvSpPr txBox="1"/>
          <p:nvPr/>
        </p:nvSpPr>
        <p:spPr>
          <a:xfrm>
            <a:off x="1396176" y="3865436"/>
            <a:ext cx="526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animation-direction: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종료 후 반복 방향</a:t>
            </a:r>
          </a:p>
        </p:txBody>
      </p:sp>
      <p:pic>
        <p:nvPicPr>
          <p:cNvPr id="35" name="그림 14">
            <a:extLst>
              <a:ext uri="{FF2B5EF4-FFF2-40B4-BE49-F238E27FC236}">
                <a16:creationId xmlns:a16="http://schemas.microsoft.com/office/drawing/2014/main" id="{82F862BD-7051-E74B-9AC4-467D7CFF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0" y="4003759"/>
            <a:ext cx="154241" cy="154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943EEF-3C3E-9C43-AB06-DA72130EA780}"/>
              </a:ext>
            </a:extLst>
          </p:cNvPr>
          <p:cNvSpPr txBox="1"/>
          <p:nvPr/>
        </p:nvSpPr>
        <p:spPr>
          <a:xfrm>
            <a:off x="1423330" y="4296323"/>
            <a:ext cx="566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animation-iteration-count: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반복 횟수</a:t>
            </a:r>
          </a:p>
        </p:txBody>
      </p:sp>
      <p:pic>
        <p:nvPicPr>
          <p:cNvPr id="37" name="그림 14">
            <a:extLst>
              <a:ext uri="{FF2B5EF4-FFF2-40B4-BE49-F238E27FC236}">
                <a16:creationId xmlns:a16="http://schemas.microsoft.com/office/drawing/2014/main" id="{08C27F7B-DA1B-1B4D-BC7F-F9E8A6D49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45" y="4434646"/>
            <a:ext cx="154241" cy="154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0B0B2F-FA4E-374A-8DF4-159D49198E60}"/>
              </a:ext>
            </a:extLst>
          </p:cNvPr>
          <p:cNvSpPr txBox="1"/>
          <p:nvPr/>
        </p:nvSpPr>
        <p:spPr>
          <a:xfrm>
            <a:off x="1428002" y="4757987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animation-timing-function: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재생 중간 속도 스타일</a:t>
            </a:r>
          </a:p>
        </p:txBody>
      </p:sp>
      <p:pic>
        <p:nvPicPr>
          <p:cNvPr id="42" name="그림 14">
            <a:extLst>
              <a:ext uri="{FF2B5EF4-FFF2-40B4-BE49-F238E27FC236}">
                <a16:creationId xmlns:a16="http://schemas.microsoft.com/office/drawing/2014/main" id="{C538EEC9-3CA6-A64F-8233-59C8455AC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17" y="4896310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9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526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CSS3</a:t>
            </a:r>
            <a:r>
              <a:rPr lang="ko-KR" altLang="en-US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로 동적 기법</a:t>
            </a:r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: </a:t>
            </a:r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전환</a:t>
            </a:r>
            <a:r>
              <a:rPr lang="en-US" altLang="ko-KR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(transition) </a:t>
            </a:r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효과</a:t>
            </a:r>
            <a:endParaRPr lang="ko-KR" altLang="en-US" sz="24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5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프로퍼티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값의 변화를 통한 애니메이션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B36D67-41BF-A243-9274-F9A4D50083C9}"/>
              </a:ext>
            </a:extLst>
          </p:cNvPr>
          <p:cNvSpPr txBox="1"/>
          <p:nvPr/>
        </p:nvSpPr>
        <p:spPr>
          <a:xfrm>
            <a:off x="1314711" y="2539248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transition: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동작할 요소와 시간 설정</a:t>
            </a: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BA120D37-43CD-854C-A011-D873AD7D3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677571"/>
            <a:ext cx="154241" cy="154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3E2BD9-9018-A247-9FB1-103AE0D6127C}"/>
              </a:ext>
            </a:extLst>
          </p:cNvPr>
          <p:cNvSpPr txBox="1"/>
          <p:nvPr/>
        </p:nvSpPr>
        <p:spPr>
          <a:xfrm>
            <a:off x="1341866" y="2952412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transition-delay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5" name="그림 14">
            <a:extLst>
              <a:ext uri="{FF2B5EF4-FFF2-40B4-BE49-F238E27FC236}">
                <a16:creationId xmlns:a16="http://schemas.microsoft.com/office/drawing/2014/main" id="{D5A11A50-008F-384A-BF6D-F20A73ED4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0" y="3090735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3F2EAA-2CB4-994E-A295-BDCFF8FE545D}"/>
              </a:ext>
            </a:extLst>
          </p:cNvPr>
          <p:cNvSpPr txBox="1"/>
          <p:nvPr/>
        </p:nvSpPr>
        <p:spPr>
          <a:xfrm>
            <a:off x="1369020" y="3396353"/>
            <a:ext cx="485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transition-duration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9" name="그림 14">
            <a:extLst>
              <a:ext uri="{FF2B5EF4-FFF2-40B4-BE49-F238E27FC236}">
                <a16:creationId xmlns:a16="http://schemas.microsoft.com/office/drawing/2014/main" id="{7DF0C1DB-0574-C148-AE54-ABB491A0F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35" y="3534676"/>
            <a:ext cx="154241" cy="154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B11A24-5F57-7747-9682-531B9D43D982}"/>
              </a:ext>
            </a:extLst>
          </p:cNvPr>
          <p:cNvSpPr txBox="1"/>
          <p:nvPr/>
        </p:nvSpPr>
        <p:spPr>
          <a:xfrm>
            <a:off x="1396176" y="3865436"/>
            <a:ext cx="526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transition-property: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변환 할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프로퍼티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이름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5" name="그림 14">
            <a:extLst>
              <a:ext uri="{FF2B5EF4-FFF2-40B4-BE49-F238E27FC236}">
                <a16:creationId xmlns:a16="http://schemas.microsoft.com/office/drawing/2014/main" id="{82F862BD-7051-E74B-9AC4-467D7CFF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0" y="4003759"/>
            <a:ext cx="154241" cy="154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0B0B2F-FA4E-374A-8DF4-159D49198E60}"/>
              </a:ext>
            </a:extLst>
          </p:cNvPr>
          <p:cNvSpPr txBox="1"/>
          <p:nvPr/>
        </p:nvSpPr>
        <p:spPr>
          <a:xfrm>
            <a:off x="1396581" y="4296323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transition-timing-function: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재생 속도 변화 스타일</a:t>
            </a:r>
          </a:p>
        </p:txBody>
      </p:sp>
      <p:pic>
        <p:nvPicPr>
          <p:cNvPr id="42" name="그림 14">
            <a:extLst>
              <a:ext uri="{FF2B5EF4-FFF2-40B4-BE49-F238E27FC236}">
                <a16:creationId xmlns:a16="http://schemas.microsoft.com/office/drawing/2014/main" id="{C538EEC9-3CA6-A64F-8233-59C8455AC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96" y="4434646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0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55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CSS3</a:t>
            </a:r>
            <a:r>
              <a:rPr lang="ko-KR" altLang="en-US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로 동적 기법</a:t>
            </a:r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: </a:t>
            </a:r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변환</a:t>
            </a:r>
            <a:r>
              <a:rPr lang="en-US" altLang="ko-KR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(transform) </a:t>
            </a:r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효과</a:t>
            </a:r>
            <a:endParaRPr lang="ko-KR" altLang="en-US" sz="24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5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텍스트나 이미지의 회전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확대 등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기학학적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변형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B36D67-41BF-A243-9274-F9A4D50083C9}"/>
              </a:ext>
            </a:extLst>
          </p:cNvPr>
          <p:cNvSpPr txBox="1"/>
          <p:nvPr/>
        </p:nvSpPr>
        <p:spPr>
          <a:xfrm>
            <a:off x="1314711" y="2539248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translate: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위치 이동</a:t>
            </a: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BA120D37-43CD-854C-A011-D873AD7D3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677571"/>
            <a:ext cx="154241" cy="154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3E2BD9-9018-A247-9FB1-103AE0D6127C}"/>
              </a:ext>
            </a:extLst>
          </p:cNvPr>
          <p:cNvSpPr txBox="1"/>
          <p:nvPr/>
        </p:nvSpPr>
        <p:spPr>
          <a:xfrm>
            <a:off x="1341866" y="2952412"/>
            <a:ext cx="426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scale: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확대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/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축소</a:t>
            </a:r>
          </a:p>
        </p:txBody>
      </p:sp>
      <p:pic>
        <p:nvPicPr>
          <p:cNvPr id="25" name="그림 14">
            <a:extLst>
              <a:ext uri="{FF2B5EF4-FFF2-40B4-BE49-F238E27FC236}">
                <a16:creationId xmlns:a16="http://schemas.microsoft.com/office/drawing/2014/main" id="{D5A11A50-008F-384A-BF6D-F20A73ED4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0" y="3090735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3F2EAA-2CB4-994E-A295-BDCFF8FE545D}"/>
              </a:ext>
            </a:extLst>
          </p:cNvPr>
          <p:cNvSpPr txBox="1"/>
          <p:nvPr/>
        </p:nvSpPr>
        <p:spPr>
          <a:xfrm>
            <a:off x="1369020" y="3396353"/>
            <a:ext cx="485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rotate: g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회전</a:t>
            </a:r>
          </a:p>
        </p:txBody>
      </p:sp>
      <p:pic>
        <p:nvPicPr>
          <p:cNvPr id="29" name="그림 14">
            <a:extLst>
              <a:ext uri="{FF2B5EF4-FFF2-40B4-BE49-F238E27FC236}">
                <a16:creationId xmlns:a16="http://schemas.microsoft.com/office/drawing/2014/main" id="{7DF0C1DB-0574-C148-AE54-ABB491A0F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35" y="3534676"/>
            <a:ext cx="154241" cy="154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B11A24-5F57-7747-9682-531B9D43D982}"/>
              </a:ext>
            </a:extLst>
          </p:cNvPr>
          <p:cNvSpPr txBox="1"/>
          <p:nvPr/>
        </p:nvSpPr>
        <p:spPr>
          <a:xfrm>
            <a:off x="1396176" y="3865436"/>
            <a:ext cx="526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skew: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기울어짐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5" name="그림 14">
            <a:extLst>
              <a:ext uri="{FF2B5EF4-FFF2-40B4-BE49-F238E27FC236}">
                <a16:creationId xmlns:a16="http://schemas.microsoft.com/office/drawing/2014/main" id="{82F862BD-7051-E74B-9AC4-467D7CFF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0" y="4003759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17489" y="1796662"/>
            <a:ext cx="42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언어의 요소와 구조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09245D-3F36-4956-AAA4-9A67EA6E23BF}"/>
              </a:ext>
            </a:extLst>
          </p:cNvPr>
          <p:cNvSpPr/>
          <p:nvPr/>
        </p:nvSpPr>
        <p:spPr>
          <a:xfrm>
            <a:off x="1017425" y="2457046"/>
            <a:ext cx="4700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코드를 웹 페이지에 삽입하기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8A4126-37AE-4E4B-A795-441849CF176C}"/>
              </a:ext>
            </a:extLst>
          </p:cNvPr>
          <p:cNvSpPr/>
          <p:nvPr/>
        </p:nvSpPr>
        <p:spPr>
          <a:xfrm>
            <a:off x="1039520" y="3081855"/>
            <a:ext cx="4203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브라우저에 출력하고 사용자 입력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675269" y="180681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1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C552A5-DBFA-463A-B06A-DB5238201326}"/>
              </a:ext>
            </a:extLst>
          </p:cNvPr>
          <p:cNvGrpSpPr/>
          <p:nvPr/>
        </p:nvGrpSpPr>
        <p:grpSpPr>
          <a:xfrm>
            <a:off x="681730" y="2452107"/>
            <a:ext cx="357790" cy="430887"/>
            <a:chOff x="206522" y="1339459"/>
            <a:chExt cx="357790" cy="4308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C55563-3E2A-450C-93E1-2C23519D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62BDE57-B5D6-48C3-8895-6AF259BD7C89}"/>
                </a:ext>
              </a:extLst>
            </p:cNvPr>
            <p:cNvSpPr/>
            <p:nvPr/>
          </p:nvSpPr>
          <p:spPr>
            <a:xfrm>
              <a:off x="206522" y="1339459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2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24D43BF-C76E-4862-AACE-F080F43B78F3}"/>
              </a:ext>
            </a:extLst>
          </p:cNvPr>
          <p:cNvGrpSpPr/>
          <p:nvPr/>
        </p:nvGrpSpPr>
        <p:grpSpPr>
          <a:xfrm>
            <a:off x="717969" y="3097244"/>
            <a:ext cx="357790" cy="430887"/>
            <a:chOff x="206522" y="1341843"/>
            <a:chExt cx="357790" cy="43088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23ED86B-2616-4059-8DE3-192AF629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F6B2CE4-C69B-4929-97DA-2ADF8901E061}"/>
                </a:ext>
              </a:extLst>
            </p:cNvPr>
            <p:cNvSpPr/>
            <p:nvPr/>
          </p:nvSpPr>
          <p:spPr>
            <a:xfrm>
              <a:off x="206522" y="1341843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3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251366-447A-4897-9F77-6CCC36B4C010}"/>
              </a:ext>
            </a:extLst>
          </p:cNvPr>
          <p:cNvSpPr/>
          <p:nvPr/>
        </p:nvSpPr>
        <p:spPr>
          <a:xfrm>
            <a:off x="1044707" y="3749321"/>
            <a:ext cx="4201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데이터 타입과 변수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CDBD7A-AF97-4984-B14E-4B2052B59C46}"/>
              </a:ext>
            </a:extLst>
          </p:cNvPr>
          <p:cNvGrpSpPr/>
          <p:nvPr/>
        </p:nvGrpSpPr>
        <p:grpSpPr>
          <a:xfrm>
            <a:off x="723156" y="3764710"/>
            <a:ext cx="357790" cy="430887"/>
            <a:chOff x="206522" y="1341843"/>
            <a:chExt cx="357790" cy="43088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52BA0BB-F477-4A4F-BA1F-03986F105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D74E04-0915-4D41-B005-36243A09D46D}"/>
                </a:ext>
              </a:extLst>
            </p:cNvPr>
            <p:cNvSpPr/>
            <p:nvPr/>
          </p:nvSpPr>
          <p:spPr>
            <a:xfrm>
              <a:off x="206522" y="1341843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4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1594330-3E41-4A8F-B000-469656DE0B78}"/>
              </a:ext>
            </a:extLst>
          </p:cNvPr>
          <p:cNvSpPr txBox="1"/>
          <p:nvPr/>
        </p:nvSpPr>
        <p:spPr>
          <a:xfrm>
            <a:off x="661024" y="1010625"/>
            <a:ext cx="246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BIZgo M" panose="02020503020101020101" pitchFamily="18" charset="-127"/>
                <a:ea typeface="KBIZgo M" panose="02020503020101020101" pitchFamily="18" charset="-127"/>
              </a:rPr>
              <a:t>What a Skill?</a:t>
            </a:r>
            <a:endParaRPr lang="ko-KR" altLang="en-US" sz="2800" b="1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0D5C9FA-2687-49B6-B693-580997974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BB59DBFC-C379-44C7-B8DC-0E8B1F9BE654}"/>
              </a:ext>
            </a:extLst>
          </p:cNvPr>
          <p:cNvGrpSpPr/>
          <p:nvPr/>
        </p:nvGrpSpPr>
        <p:grpSpPr>
          <a:xfrm>
            <a:off x="2938684" y="1418233"/>
            <a:ext cx="136418" cy="205372"/>
            <a:chOff x="2521027" y="459610"/>
            <a:chExt cx="136418" cy="20537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502E4C3-CBE8-49FD-BC07-72FC2A7ABEF3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575D4F5-E0C4-4F93-B955-20B0AE0F8E8C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A5E8E85-E0EE-4F0B-BE09-5F6294836FAF}"/>
              </a:ext>
            </a:extLst>
          </p:cNvPr>
          <p:cNvCxnSpPr>
            <a:cxnSpLocks/>
          </p:cNvCxnSpPr>
          <p:nvPr/>
        </p:nvCxnSpPr>
        <p:spPr>
          <a:xfrm>
            <a:off x="27957" y="1504275"/>
            <a:ext cx="2931491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36">
            <a:extLst>
              <a:ext uri="{FF2B5EF4-FFF2-40B4-BE49-F238E27FC236}">
                <a16:creationId xmlns:a16="http://schemas.microsoft.com/office/drawing/2014/main" id="{381A669B-E7EC-3449-A809-7408B80BB6D7}"/>
              </a:ext>
            </a:extLst>
          </p:cNvPr>
          <p:cNvGrpSpPr/>
          <p:nvPr/>
        </p:nvGrpSpPr>
        <p:grpSpPr>
          <a:xfrm>
            <a:off x="723128" y="4343961"/>
            <a:ext cx="357790" cy="430887"/>
            <a:chOff x="206522" y="1337080"/>
            <a:chExt cx="357790" cy="430887"/>
          </a:xfrm>
        </p:grpSpPr>
        <p:pic>
          <p:nvPicPr>
            <p:cNvPr id="61" name="그림 37">
              <a:extLst>
                <a:ext uri="{FF2B5EF4-FFF2-40B4-BE49-F238E27FC236}">
                  <a16:creationId xmlns:a16="http://schemas.microsoft.com/office/drawing/2014/main" id="{F74FE004-3BB2-4E42-A8BB-E8EB137FF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62" name="직사각형 38">
              <a:extLst>
                <a:ext uri="{FF2B5EF4-FFF2-40B4-BE49-F238E27FC236}">
                  <a16:creationId xmlns:a16="http://schemas.microsoft.com/office/drawing/2014/main" id="{E52B4577-F79B-0141-ABCE-050B82F59C79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5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70" name="직사각형 39">
            <a:extLst>
              <a:ext uri="{FF2B5EF4-FFF2-40B4-BE49-F238E27FC236}">
                <a16:creationId xmlns:a16="http://schemas.microsoft.com/office/drawing/2014/main" id="{06199A1C-86B0-0B40-BEC9-D5E7957EAF7D}"/>
              </a:ext>
            </a:extLst>
          </p:cNvPr>
          <p:cNvSpPr/>
          <p:nvPr/>
        </p:nvSpPr>
        <p:spPr>
          <a:xfrm>
            <a:off x="1092713" y="437413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자바스크립트의 연산자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21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1594330-3E41-4A8F-B000-469656DE0B78}"/>
              </a:ext>
            </a:extLst>
          </p:cNvPr>
          <p:cNvSpPr txBox="1"/>
          <p:nvPr/>
        </p:nvSpPr>
        <p:spPr>
          <a:xfrm>
            <a:off x="661024" y="1010625"/>
            <a:ext cx="246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BIZgo M" panose="02020503020101020101" pitchFamily="18" charset="-127"/>
                <a:ea typeface="KBIZgo M" panose="02020503020101020101" pitchFamily="18" charset="-127"/>
              </a:rPr>
              <a:t>What a Skill?</a:t>
            </a:r>
            <a:endParaRPr lang="ko-KR" altLang="en-US" sz="2800" b="1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D0D5C9FA-2687-49B6-B693-58099797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BB59DBFC-C379-44C7-B8DC-0E8B1F9BE654}"/>
              </a:ext>
            </a:extLst>
          </p:cNvPr>
          <p:cNvGrpSpPr/>
          <p:nvPr/>
        </p:nvGrpSpPr>
        <p:grpSpPr>
          <a:xfrm>
            <a:off x="2938684" y="1418233"/>
            <a:ext cx="136418" cy="205372"/>
            <a:chOff x="2521027" y="459610"/>
            <a:chExt cx="136418" cy="20537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502E4C3-CBE8-49FD-BC07-72FC2A7ABEF3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575D4F5-E0C4-4F93-B955-20B0AE0F8E8C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A5E8E85-E0EE-4F0B-BE09-5F6294836FAF}"/>
              </a:ext>
            </a:extLst>
          </p:cNvPr>
          <p:cNvCxnSpPr>
            <a:cxnSpLocks/>
          </p:cNvCxnSpPr>
          <p:nvPr/>
        </p:nvCxnSpPr>
        <p:spPr>
          <a:xfrm>
            <a:off x="27957" y="1504275"/>
            <a:ext cx="2931491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40">
            <a:extLst>
              <a:ext uri="{FF2B5EF4-FFF2-40B4-BE49-F238E27FC236}">
                <a16:creationId xmlns:a16="http://schemas.microsoft.com/office/drawing/2014/main" id="{144C9DCB-F3C7-0D46-B2A7-0B4D6A3B4FCB}"/>
              </a:ext>
            </a:extLst>
          </p:cNvPr>
          <p:cNvGrpSpPr/>
          <p:nvPr/>
        </p:nvGrpSpPr>
        <p:grpSpPr>
          <a:xfrm>
            <a:off x="803812" y="1649612"/>
            <a:ext cx="357790" cy="430887"/>
            <a:chOff x="206522" y="1337080"/>
            <a:chExt cx="357790" cy="430887"/>
          </a:xfrm>
        </p:grpSpPr>
        <p:pic>
          <p:nvPicPr>
            <p:cNvPr id="64" name="그림 41">
              <a:extLst>
                <a:ext uri="{FF2B5EF4-FFF2-40B4-BE49-F238E27FC236}">
                  <a16:creationId xmlns:a16="http://schemas.microsoft.com/office/drawing/2014/main" id="{C507A1DF-0BC7-E740-8E8E-654F42F1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65" name="직사각형 42">
              <a:extLst>
                <a:ext uri="{FF2B5EF4-FFF2-40B4-BE49-F238E27FC236}">
                  <a16:creationId xmlns:a16="http://schemas.microsoft.com/office/drawing/2014/main" id="{8665FB49-E37F-F541-9DA3-9EC1E39C996C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6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66" name="직사각형 39">
            <a:extLst>
              <a:ext uri="{FF2B5EF4-FFF2-40B4-BE49-F238E27FC236}">
                <a16:creationId xmlns:a16="http://schemas.microsoft.com/office/drawing/2014/main" id="{DDB1B09E-FE1D-D742-ACFE-18F2365CF014}"/>
              </a:ext>
            </a:extLst>
          </p:cNvPr>
          <p:cNvSpPr/>
          <p:nvPr/>
        </p:nvSpPr>
        <p:spPr>
          <a:xfrm>
            <a:off x="1266528" y="2278489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반복문의</a:t>
            </a:r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 종류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grpSp>
        <p:nvGrpSpPr>
          <p:cNvPr id="67" name="그룹 40">
            <a:extLst>
              <a:ext uri="{FF2B5EF4-FFF2-40B4-BE49-F238E27FC236}">
                <a16:creationId xmlns:a16="http://schemas.microsoft.com/office/drawing/2014/main" id="{4C924FBF-CF6B-1243-8B61-A47DBA763221}"/>
              </a:ext>
            </a:extLst>
          </p:cNvPr>
          <p:cNvGrpSpPr/>
          <p:nvPr/>
        </p:nvGrpSpPr>
        <p:grpSpPr>
          <a:xfrm>
            <a:off x="813548" y="2268609"/>
            <a:ext cx="357790" cy="430887"/>
            <a:chOff x="206522" y="1337080"/>
            <a:chExt cx="357790" cy="430887"/>
          </a:xfrm>
        </p:grpSpPr>
        <p:pic>
          <p:nvPicPr>
            <p:cNvPr id="68" name="그림 41">
              <a:extLst>
                <a:ext uri="{FF2B5EF4-FFF2-40B4-BE49-F238E27FC236}">
                  <a16:creationId xmlns:a16="http://schemas.microsoft.com/office/drawing/2014/main" id="{E2D12231-E90F-504C-BE45-C3DC9469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69" name="직사각형 42">
              <a:extLst>
                <a:ext uri="{FF2B5EF4-FFF2-40B4-BE49-F238E27FC236}">
                  <a16:creationId xmlns:a16="http://schemas.microsoft.com/office/drawing/2014/main" id="{C7AF585F-9602-8241-919E-B2BE321A7E83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7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71" name="직사각형 39">
            <a:extLst>
              <a:ext uri="{FF2B5EF4-FFF2-40B4-BE49-F238E27FC236}">
                <a16:creationId xmlns:a16="http://schemas.microsoft.com/office/drawing/2014/main" id="{F3F0DFD3-AA9A-A84F-B8AF-B4F38E1E12F8}"/>
              </a:ext>
            </a:extLst>
          </p:cNvPr>
          <p:cNvSpPr/>
          <p:nvPr/>
        </p:nvSpPr>
        <p:spPr>
          <a:xfrm>
            <a:off x="1259632" y="2887606"/>
            <a:ext cx="3305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함수를 활용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grpSp>
        <p:nvGrpSpPr>
          <p:cNvPr id="72" name="그룹 40">
            <a:extLst>
              <a:ext uri="{FF2B5EF4-FFF2-40B4-BE49-F238E27FC236}">
                <a16:creationId xmlns:a16="http://schemas.microsoft.com/office/drawing/2014/main" id="{705C391B-EEA0-D944-B698-ACA4DD5301D1}"/>
              </a:ext>
            </a:extLst>
          </p:cNvPr>
          <p:cNvGrpSpPr/>
          <p:nvPr/>
        </p:nvGrpSpPr>
        <p:grpSpPr>
          <a:xfrm>
            <a:off x="860699" y="2918384"/>
            <a:ext cx="357790" cy="430887"/>
            <a:chOff x="206522" y="1337080"/>
            <a:chExt cx="357790" cy="430887"/>
          </a:xfrm>
        </p:grpSpPr>
        <p:pic>
          <p:nvPicPr>
            <p:cNvPr id="73" name="그림 41">
              <a:extLst>
                <a:ext uri="{FF2B5EF4-FFF2-40B4-BE49-F238E27FC236}">
                  <a16:creationId xmlns:a16="http://schemas.microsoft.com/office/drawing/2014/main" id="{99A92BB2-FC18-3640-9709-70CDA741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74" name="직사각형 42">
              <a:extLst>
                <a:ext uri="{FF2B5EF4-FFF2-40B4-BE49-F238E27FC236}">
                  <a16:creationId xmlns:a16="http://schemas.microsoft.com/office/drawing/2014/main" id="{6BC83919-7705-B344-AE47-F95AB3D8E17D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latin typeface="KBIZgo R" panose="02020503020101020101" pitchFamily="18" charset="-127"/>
                  <a:ea typeface="KBIZgo R" panose="02020503020101020101" pitchFamily="18" charset="-127"/>
                </a:rPr>
                <a:t>8</a:t>
              </a:r>
              <a:endParaRPr lang="ko-KR" altLang="en-US" sz="2200" b="1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</p:grpSp>
      <p:sp>
        <p:nvSpPr>
          <p:cNvPr id="75" name="직사각형 39">
            <a:extLst>
              <a:ext uri="{FF2B5EF4-FFF2-40B4-BE49-F238E27FC236}">
                <a16:creationId xmlns:a16="http://schemas.microsoft.com/office/drawing/2014/main" id="{352B1E43-CD2C-094A-AD5A-D608681A4E50}"/>
              </a:ext>
            </a:extLst>
          </p:cNvPr>
          <p:cNvSpPr/>
          <p:nvPr/>
        </p:nvSpPr>
        <p:spPr>
          <a:xfrm>
            <a:off x="1259632" y="1660550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조건문의</a:t>
            </a:r>
            <a:r>
              <a:rPr lang="ko-KR" altLang="en-US" sz="2400" b="1" dirty="0">
                <a:latin typeface="KBIZgo R" panose="02020503020101020101" pitchFamily="18" charset="-127"/>
                <a:ea typeface="KBIZgo R" panose="02020503020101020101" pitchFamily="18" charset="-127"/>
              </a:rPr>
              <a:t> 종류</a:t>
            </a:r>
            <a:endParaRPr lang="en-US" altLang="ko-KR" sz="2400" b="1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72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4788024" y="3789040"/>
            <a:ext cx="4256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자바스크립트 시작</a:t>
            </a:r>
          </a:p>
        </p:txBody>
      </p:sp>
    </p:spTree>
    <p:extLst>
      <p:ext uri="{BB962C8B-B14F-4D97-AF65-F5344CB8AC3E}">
        <p14:creationId xmlns:p14="http://schemas.microsoft.com/office/powerpoint/2010/main" val="175124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7814976-1926-4388-B8EE-0076A3F0BFBF}"/>
              </a:ext>
            </a:extLst>
          </p:cNvPr>
          <p:cNvSpPr txBox="1"/>
          <p:nvPr/>
        </p:nvSpPr>
        <p:spPr>
          <a:xfrm>
            <a:off x="661024" y="1010625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언어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F194BBE-688D-4A5F-8375-6C4A931D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4928C-763E-4096-8D4D-6A2D93DABD79}"/>
              </a:ext>
            </a:extLst>
          </p:cNvPr>
          <p:cNvGrpSpPr/>
          <p:nvPr/>
        </p:nvGrpSpPr>
        <p:grpSpPr>
          <a:xfrm>
            <a:off x="4414270" y="1418233"/>
            <a:ext cx="136418" cy="205372"/>
            <a:chOff x="2521027" y="459610"/>
            <a:chExt cx="136418" cy="20537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230CCEF-7E24-441A-9C85-649D45B724FA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C30DAD9-81C4-45A1-9A0B-373550A8F6FC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3E27F3-140A-46B5-9674-CC8DA9A89CDF}"/>
              </a:ext>
            </a:extLst>
          </p:cNvPr>
          <p:cNvCxnSpPr>
            <a:cxnSpLocks/>
          </p:cNvCxnSpPr>
          <p:nvPr/>
        </p:nvCxnSpPr>
        <p:spPr>
          <a:xfrm>
            <a:off x="1" y="1504275"/>
            <a:ext cx="4435033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9">
            <a:extLst>
              <a:ext uri="{FF2B5EF4-FFF2-40B4-BE49-F238E27FC236}">
                <a16:creationId xmlns:a16="http://schemas.microsoft.com/office/drawing/2014/main" id="{8E548620-0888-0442-89AD-85848E2929D5}"/>
              </a:ext>
            </a:extLst>
          </p:cNvPr>
          <p:cNvSpPr txBox="1">
            <a:spLocks/>
          </p:cNvSpPr>
          <p:nvPr/>
        </p:nvSpPr>
        <p:spPr>
          <a:xfrm>
            <a:off x="827584" y="1801410"/>
            <a:ext cx="5328592" cy="404596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Javascript</a:t>
            </a:r>
            <a:endParaRPr lang="en-US" altLang="ko-KR" sz="24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1995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년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넷스케이프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개발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Netscape Navigator 2.0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브라우저에 최초 탑재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웹 프로그래밍 개념 창시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fontAlgn="base"/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</a:rPr>
              <a:t>특징</a:t>
            </a:r>
            <a:endParaRPr lang="en-US" altLang="ko-KR" sz="24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문서에 내장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조각 소스 코드</a:t>
            </a:r>
          </a:p>
          <a:p>
            <a:pPr lvl="1" fontAlgn="base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스크립트 언어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인터프리터 실행</a:t>
            </a:r>
            <a:endParaRPr lang="en-US" altLang="ko-KR" sz="16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컴파일 필요 없음</a:t>
            </a:r>
            <a:r>
              <a:rPr lang="en-US" altLang="ko-KR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endParaRPr lang="ko-KR" altLang="en-US" sz="16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단순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en-US" altLang="ko-KR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C</a:t>
            </a:r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언어 구조 차용</a:t>
            </a:r>
            <a:endParaRPr lang="en-US" altLang="ko-KR" sz="16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4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00490" y="1340768"/>
            <a:ext cx="6635805" cy="5040560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2"/>
              </a:buBlip>
            </a:pPr>
            <a:r>
              <a:rPr lang="en-US" altLang="ko-KR" dirty="0"/>
              <a:t>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Javascript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>
              <a:buBlip>
                <a:blip r:embed="rId3"/>
              </a:buBlip>
            </a:pPr>
            <a:r>
              <a:rPr lang="en-US" altLang="ko-KR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1995</a:t>
            </a: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년 </a:t>
            </a:r>
            <a:r>
              <a:rPr lang="ko-KR" altLang="en-US" sz="22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넷스케이프</a:t>
            </a: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 개발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>
              <a:buBlip>
                <a:blip r:embed="rId3"/>
              </a:buBlip>
            </a:pPr>
            <a:r>
              <a:rPr lang="en-US" altLang="ko-KR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Netscape Navigator 2.0 </a:t>
            </a: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브라우저에 최초 탑재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>
              <a:buBlip>
                <a:blip r:embed="rId3"/>
              </a:buBlip>
            </a:pP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웹 프로그래밍 개념 창시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fontAlgn="base">
              <a:buBlip>
                <a:blip r:embed="rId2"/>
              </a:buBlip>
            </a:pP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특징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>
              <a:buBlip>
                <a:blip r:embed="rId3"/>
              </a:buBlip>
            </a:pP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웹 프로그래밍 개념 창시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>
              <a:buBlip>
                <a:blip r:embed="rId3"/>
              </a:buBlip>
            </a:pPr>
            <a:r>
              <a:rPr lang="en-US" altLang="ko-KR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 HTML </a:t>
            </a: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문서에 내장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>
              <a:buBlip>
                <a:blip r:embed="rId4"/>
              </a:buBlip>
            </a:pP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조각 소스 코드</a:t>
            </a:r>
          </a:p>
          <a:p>
            <a:pPr lvl="1" fontAlgn="base">
              <a:buBlip>
                <a:blip r:embed="rId3"/>
              </a:buBlip>
            </a:pPr>
            <a:r>
              <a:rPr lang="en-US" altLang="ko-KR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문서에 내장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>
              <a:buBlip>
                <a:blip r:embed="rId3"/>
              </a:buBlip>
            </a:pP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스크립트 언어</a:t>
            </a:r>
            <a:endParaRPr lang="en-US" altLang="ko-KR" sz="18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>
              <a:buBlip>
                <a:blip r:embed="rId4"/>
              </a:buBlip>
            </a:pP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인터프리터 실행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>
              <a:buBlip>
                <a:blip r:embed="rId4"/>
              </a:buBlip>
            </a:pP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컴파일 필요 없음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 fontAlgn="base">
              <a:buBlip>
                <a:blip r:embed="rId3"/>
              </a:buBlip>
            </a:pPr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단순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>
              <a:buBlip>
                <a:blip r:embed="rId4"/>
              </a:buBlip>
            </a:pP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언어 구조 차용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>
              <a:buBlip>
                <a:blip r:embed="rId4"/>
              </a:buBlip>
            </a:pP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배우기 쉬움</a:t>
            </a:r>
          </a:p>
          <a:p>
            <a:pPr lvl="1"/>
            <a:endParaRPr lang="ko-KR" altLang="en-US" sz="3200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35696" y="1701373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843807" y="1881519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BIZgo M" panose="02020503020101020101" pitchFamily="18" charset="-127"/>
                <a:ea typeface="KBIZgo M" panose="02020503020101020101" pitchFamily="18" charset="-127"/>
              </a:rPr>
              <a:t>자바스크립트 언어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233814" y="5060772"/>
            <a:ext cx="20574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1979711" y="2061539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08203" y="2860547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427984" y="2860547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8187" y="2029165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2162" y="3494522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</a:p>
        </p:txBody>
      </p:sp>
      <p:sp>
        <p:nvSpPr>
          <p:cNvPr id="21" name="왼쪽 화살표 20"/>
          <p:cNvSpPr/>
          <p:nvPr/>
        </p:nvSpPr>
        <p:spPr>
          <a:xfrm>
            <a:off x="3958594" y="3118284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125996" y="3998653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코드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5903933" y="2623317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5600394" y="3123724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75789" y="461500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dirty="0">
                <a:solidFill>
                  <a:schemeClr val="bg1"/>
                </a:solidFill>
              </a:rPr>
              <a:t>웹 브라우저</a:t>
            </a:r>
          </a:p>
        </p:txBody>
      </p:sp>
      <p:sp>
        <p:nvSpPr>
          <p:cNvPr id="33" name="자유형 32"/>
          <p:cNvSpPr/>
          <p:nvPr/>
        </p:nvSpPr>
        <p:spPr>
          <a:xfrm>
            <a:off x="3604648" y="3539468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2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5652120" y="4437112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강의 내용 리뷰</a:t>
            </a:r>
          </a:p>
        </p:txBody>
      </p:sp>
    </p:spTree>
    <p:extLst>
      <p:ext uri="{BB962C8B-B14F-4D97-AF65-F5344CB8AC3E}">
        <p14:creationId xmlns:p14="http://schemas.microsoft.com/office/powerpoint/2010/main" val="382661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웹 페이지에서 자바스크립트의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010" y="1700258"/>
            <a:ext cx="7955280" cy="42748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사용자의 입력 및 계산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마우스와 키보드 입력은 오직 자바스크립트로만 가능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계산 기능</a:t>
            </a:r>
          </a:p>
          <a:p>
            <a:pPr lvl="0"/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웹 페이지 내용 및 모양의 동적 제어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태그의 속성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sz="20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콘텐츠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, CSS </a:t>
            </a:r>
            <a:r>
              <a:rPr lang="ko-KR" altLang="en-US" sz="20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프로퍼티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 값 동적 변경</a:t>
            </a:r>
          </a:p>
          <a:p>
            <a:pPr lvl="0"/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브라우저 제어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브라우저 윈도우 크기와 모양 제어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새 윈도우 열기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/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닫기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다른 웹 사이트 접속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히스토리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 제어</a:t>
            </a:r>
          </a:p>
          <a:p>
            <a:pPr lvl="0"/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웹 서버와의 통신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sz="2200" dirty="0">
                <a:latin typeface="KBIZgo R" panose="02020503020101020101" pitchFamily="18" charset="-127"/>
                <a:ea typeface="KBIZgo R" panose="02020503020101020101" pitchFamily="18" charset="-127"/>
              </a:rPr>
              <a:t>웹 애플리케이션 작성</a:t>
            </a:r>
            <a:endParaRPr lang="en-US" altLang="ko-KR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캔버스 그래픽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로컬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/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세션 스토리지 저장</a:t>
            </a:r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위치정보서비스 등</a:t>
            </a:r>
          </a:p>
          <a:p>
            <a:pPr lvl="0"/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066" y="347639"/>
            <a:ext cx="6377940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자바스크립트 코드의 위치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354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자바스크립트 코드 작성이 가능한 위치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작성</a:t>
            </a:r>
          </a:p>
          <a:p>
            <a:pPr marL="365760" lvl="1" indent="0">
              <a:buNone/>
            </a:pPr>
            <a:r>
              <a:rPr lang="en-US" altLang="ko-KR" dirty="0"/>
              <a:t>2. &lt;script&gt;&lt;/script&gt; </a:t>
            </a:r>
            <a:r>
              <a:rPr lang="ko-KR" altLang="en-US" dirty="0"/>
              <a:t>태그에 작성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자바스크립트 파일에 작성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/>
          </a:p>
          <a:p>
            <a:pPr marL="0" lv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066" y="347639"/>
            <a:ext cx="6377940" cy="129302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이벤트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리스너에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자바스크립트 코드 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75" y="2086964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2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961" y="241142"/>
            <a:ext cx="7866072" cy="1293028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6-1 HTML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태그의 이벤트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리스너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속성에 자바스크립트 코드 작성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&lt;title&gt;</a:t>
            </a:r>
            <a:r>
              <a:rPr lang="ko-KR" altLang="en-US" sz="1400" dirty="0">
                <a:solidFill>
                  <a:schemeClr val="bg1"/>
                </a:solidFill>
              </a:rPr>
              <a:t>이벤트 </a:t>
            </a:r>
            <a:r>
              <a:rPr lang="ko-KR" altLang="en-US" sz="1400" dirty="0" err="1">
                <a:solidFill>
                  <a:schemeClr val="bg1"/>
                </a:solidFill>
              </a:rPr>
              <a:t>리스너</a:t>
            </a:r>
            <a:r>
              <a:rPr lang="ko-KR" altLang="en-US" sz="1400" dirty="0">
                <a:solidFill>
                  <a:schemeClr val="bg1"/>
                </a:solidFill>
              </a:rPr>
              <a:t> 속성에 자바스크립트 코드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마우스 올려 보세요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img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src</a:t>
            </a:r>
            <a:r>
              <a:rPr lang="en-US" altLang="ko-KR" sz="1400" dirty="0">
                <a:solidFill>
                  <a:schemeClr val="bg1"/>
                </a:solidFill>
              </a:rPr>
              <a:t>="media/apple.png" alt="</a:t>
            </a:r>
            <a:r>
              <a:rPr lang="ko-KR" altLang="en-US" sz="1400" dirty="0">
                <a:solidFill>
                  <a:schemeClr val="bg1"/>
                </a:solidFill>
              </a:rPr>
              <a:t>이미지</a:t>
            </a:r>
            <a:r>
              <a:rPr lang="en-US" altLang="ko-KR" sz="1400" dirty="0">
                <a:solidFill>
                  <a:schemeClr val="bg1"/>
                </a:solidFill>
              </a:rPr>
              <a:t>"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 err="1">
                <a:solidFill>
                  <a:schemeClr val="bg1"/>
                </a:solidFill>
              </a:rPr>
              <a:t>onmouseover</a:t>
            </a:r>
            <a:r>
              <a:rPr lang="en-US" altLang="ko-KR" sz="1400" b="1" dirty="0">
                <a:solidFill>
                  <a:schemeClr val="bg1"/>
                </a:solidFill>
              </a:rPr>
              <a:t>="</a:t>
            </a:r>
            <a:r>
              <a:rPr lang="en-US" altLang="ko-KR" sz="1400" b="1" dirty="0" err="1">
                <a:solidFill>
                  <a:schemeClr val="bg1"/>
                </a:solidFill>
              </a:rPr>
              <a:t>this.src</a:t>
            </a:r>
            <a:r>
              <a:rPr lang="en-US" altLang="ko-KR" sz="1400" b="1" dirty="0">
                <a:solidFill>
                  <a:schemeClr val="bg1"/>
                </a:solidFill>
              </a:rPr>
              <a:t>='media/banana.png'"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 err="1">
                <a:solidFill>
                  <a:schemeClr val="bg1"/>
                </a:solidFill>
              </a:rPr>
              <a:t>onmouseout</a:t>
            </a:r>
            <a:r>
              <a:rPr lang="en-US" altLang="ko-KR" sz="1400" b="1" dirty="0">
                <a:solidFill>
                  <a:schemeClr val="bg1"/>
                </a:solidFill>
              </a:rPr>
              <a:t>="</a:t>
            </a:r>
            <a:r>
              <a:rPr lang="en-US" altLang="ko-KR" sz="1400" b="1" dirty="0" err="1">
                <a:solidFill>
                  <a:schemeClr val="bg1"/>
                </a:solidFill>
              </a:rPr>
              <a:t>this.src</a:t>
            </a:r>
            <a:r>
              <a:rPr lang="en-US" altLang="ko-KR" sz="1400" b="1" dirty="0">
                <a:solidFill>
                  <a:schemeClr val="bg1"/>
                </a:solidFill>
              </a:rPr>
              <a:t>='media/apple.png'"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02730" y="4784576"/>
            <a:ext cx="93807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KBIZgo R" panose="02020503020101020101" pitchFamily="18" charset="-127"/>
                <a:ea typeface="KBIZgo R" panose="02020503020101020101" pitchFamily="18" charset="-127"/>
              </a:rPr>
              <a:t>이벤트 </a:t>
            </a:r>
            <a:r>
              <a:rPr lang="ko-KR" altLang="en-US" sz="1100" dirty="0" err="1">
                <a:latin typeface="KBIZgo R" panose="02020503020101020101" pitchFamily="18" charset="-127"/>
                <a:ea typeface="KBIZgo R" panose="02020503020101020101" pitchFamily="18" charset="-127"/>
              </a:rPr>
              <a:t>리스너</a:t>
            </a:r>
            <a:endParaRPr lang="en-US" altLang="ko-KR" sz="11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algn="ctr"/>
            <a:r>
              <a:rPr lang="ko-KR" altLang="en-US" sz="1100" dirty="0">
                <a:latin typeface="KBIZgo R" panose="02020503020101020101" pitchFamily="18" charset="-127"/>
                <a:ea typeface="KBIZgo R" panose="02020503020101020101" pitchFamily="18" charset="-127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900423" y="4765892"/>
            <a:ext cx="86113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</a:t>
            </a:r>
            <a:endParaRPr lang="en-US" altLang="ko-KR" sz="105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algn="ctr"/>
            <a:r>
              <a:rPr lang="ko-KR" altLang="en-US" sz="1050" dirty="0">
                <a:latin typeface="KBIZgo R" panose="02020503020101020101" pitchFamily="18" charset="-127"/>
                <a:ea typeface="KBIZgo R" panose="02020503020101020101" pitchFamily="18" charset="-127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0012" y="4791947"/>
            <a:ext cx="1951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this</a:t>
            </a:r>
            <a:r>
              <a:rPr lang="ko-KR" altLang="en-US" sz="1200" dirty="0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현재 </a:t>
            </a:r>
            <a:r>
              <a:rPr lang="en-US" altLang="ko-KR" sz="1200" dirty="0" err="1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img</a:t>
            </a:r>
            <a:r>
              <a:rPr lang="en-US" altLang="ko-KR" sz="1200" dirty="0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태그를 </a:t>
            </a:r>
            <a:endParaRPr lang="en-US" altLang="ko-KR" sz="1200" dirty="0">
              <a:solidFill>
                <a:srgbClr val="FF0000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이미지에 마우스를 올리면 바나나로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내리면 다시 사과로 바뀐다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FFFF00"/>
                </a:highlight>
              </a:rPr>
              <a:t>.</a:t>
            </a:r>
            <a:endParaRPr lang="ko-KR" altLang="en-US" sz="1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17" name="타원 27">
            <a:extLst>
              <a:ext uri="{FF2B5EF4-FFF2-40B4-BE49-F238E27FC236}">
                <a16:creationId xmlns:a16="http://schemas.microsoft.com/office/drawing/2014/main" id="{F45BBF97-B02B-8345-AC86-C0B8110162A4}"/>
              </a:ext>
            </a:extLst>
          </p:cNvPr>
          <p:cNvSpPr/>
          <p:nvPr/>
        </p:nvSpPr>
        <p:spPr>
          <a:xfrm>
            <a:off x="249439" y="570794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D185E-6250-7844-967C-AD48F81F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2943A-DEFC-014E-973D-C9A1E2AF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5C578-65A0-A047-8118-1A2FCB60B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2186"/>
            <a:ext cx="7144545" cy="60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764373"/>
            <a:ext cx="8298120" cy="1293028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&lt;script&gt;&lt;/script&gt;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태그에 자바스크립트 작성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28650" y="2370138"/>
            <a:ext cx="7886700" cy="1706934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특징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&lt;head&gt;&lt;/head&gt;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나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&lt;body&gt;&lt;/body&gt;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내 어디든 가능</a:t>
            </a: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61023"/>
            <a:ext cx="7818100" cy="1293028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6-2 &lt;script&gt;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태그에 자바스크립트코드작성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&lt;head&gt;&lt;title&gt;script </a:t>
            </a:r>
            <a:r>
              <a:rPr lang="ko-KR" altLang="en-US" sz="1400" dirty="0">
                <a:solidFill>
                  <a:schemeClr val="bg1"/>
                </a:solidFill>
              </a:rPr>
              <a:t>태그에 자바스크립트 작성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function over(</a:t>
            </a:r>
            <a:r>
              <a:rPr lang="en-US" altLang="ko-KR" sz="1400" b="1" dirty="0" err="1">
                <a:solidFill>
                  <a:schemeClr val="bg1"/>
                </a:solidFill>
              </a:rPr>
              <a:t>obj</a:t>
            </a:r>
            <a:r>
              <a:rPr lang="en-US" altLang="ko-KR" sz="1400" b="1" dirty="0">
                <a:solidFill>
                  <a:schemeClr val="bg1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obj.src</a:t>
            </a:r>
            <a:r>
              <a:rPr lang="en-US" altLang="ko-KR" sz="1400" dirty="0">
                <a:solidFill>
                  <a:schemeClr val="bg1"/>
                </a:solidFill>
              </a:rPr>
              <a:t>="media/banana.png";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function out(</a:t>
            </a:r>
            <a:r>
              <a:rPr lang="en-US" altLang="ko-KR" sz="1400" b="1" dirty="0" err="1">
                <a:solidFill>
                  <a:schemeClr val="bg1"/>
                </a:solidFill>
              </a:rPr>
              <a:t>obj</a:t>
            </a:r>
            <a:r>
              <a:rPr lang="en-US" altLang="ko-KR" sz="1400" b="1" dirty="0">
                <a:solidFill>
                  <a:schemeClr val="bg1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obj.src</a:t>
            </a:r>
            <a:r>
              <a:rPr lang="en-US" altLang="ko-KR" sz="1400" dirty="0">
                <a:solidFill>
                  <a:schemeClr val="bg1"/>
                </a:solidFill>
              </a:rPr>
              <a:t>="media/apple.png";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마우스 올려 보세요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img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src</a:t>
            </a:r>
            <a:r>
              <a:rPr lang="en-US" altLang="ko-KR" sz="1400" dirty="0">
                <a:solidFill>
                  <a:schemeClr val="bg1"/>
                </a:solidFill>
              </a:rPr>
              <a:t>="media/apple.png" alt="</a:t>
            </a:r>
            <a:r>
              <a:rPr lang="ko-KR" altLang="en-US" sz="1400" dirty="0">
                <a:solidFill>
                  <a:schemeClr val="bg1"/>
                </a:solidFill>
              </a:rPr>
              <a:t>이미지</a:t>
            </a:r>
            <a:r>
              <a:rPr lang="en-US" altLang="ko-KR" sz="1400" dirty="0">
                <a:solidFill>
                  <a:schemeClr val="bg1"/>
                </a:solidFill>
              </a:rPr>
              <a:t>"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 err="1">
                <a:solidFill>
                  <a:schemeClr val="bg1"/>
                </a:solidFill>
              </a:rPr>
              <a:t>onmouseover</a:t>
            </a:r>
            <a:r>
              <a:rPr lang="en-US" altLang="ko-KR" sz="1400" b="1" dirty="0">
                <a:solidFill>
                  <a:schemeClr val="bg1"/>
                </a:solidFill>
              </a:rPr>
              <a:t>="over(this)"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 err="1">
                <a:solidFill>
                  <a:schemeClr val="bg1"/>
                </a:solidFill>
              </a:rPr>
              <a:t>onmouseout</a:t>
            </a:r>
            <a:r>
              <a:rPr lang="en-US" altLang="ko-KR" sz="1400" b="1" dirty="0">
                <a:solidFill>
                  <a:schemeClr val="bg1"/>
                </a:solidFill>
              </a:rPr>
              <a:t>="out(this)"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18761" y="6085869"/>
            <a:ext cx="32496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this</a:t>
            </a:r>
            <a:r>
              <a:rPr lang="ko-KR" altLang="en-US" dirty="0">
                <a:latin typeface="+mj-lt"/>
              </a:rPr>
              <a:t>는 현재 </a:t>
            </a:r>
            <a:r>
              <a:rPr lang="en-US" altLang="ko-KR" dirty="0" err="1">
                <a:latin typeface="+mj-lt"/>
              </a:rPr>
              <a:t>img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태그를 </a:t>
            </a:r>
            <a:endParaRPr lang="en-US" altLang="ko-KR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12" name="타원 27">
            <a:extLst>
              <a:ext uri="{FF2B5EF4-FFF2-40B4-BE49-F238E27FC236}">
                <a16:creationId xmlns:a16="http://schemas.microsoft.com/office/drawing/2014/main" id="{87689597-ADDB-C74E-B899-32CB8584DCB3}"/>
              </a:ext>
            </a:extLst>
          </p:cNvPr>
          <p:cNvSpPr/>
          <p:nvPr/>
        </p:nvSpPr>
        <p:spPr>
          <a:xfrm>
            <a:off x="107168" y="6024566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코드를 별도 파일에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코드 파일 저장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확장자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.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js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파일에 저장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&lt;script&gt;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태그 없이 자바스크립트 코드만 저장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여러 웹 페이지에서 불러 사용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웹 페이지마다 자바스크립트 코드 작성 중복 불필요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&lt;script&gt;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태그의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src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7584" y="5085184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 </a:t>
            </a:r>
            <a:r>
              <a:rPr lang="en-US" altLang="ko-KR" sz="1600" b="1" kern="0" dirty="0" err="1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src</a:t>
            </a:r>
            <a:r>
              <a:rPr lang="en-US" altLang="ko-KR" sz="1600" b="1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=“</a:t>
            </a:r>
            <a:r>
              <a:rPr lang="ko-KR" altLang="en-US" sz="1600" b="1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파일이름</a:t>
            </a:r>
            <a:r>
              <a:rPr lang="en-US" altLang="ko-KR" sz="1600" b="1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.</a:t>
            </a:r>
            <a:r>
              <a:rPr lang="en-US" altLang="ko-KR" sz="1600" b="1" kern="0" dirty="0" err="1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js</a:t>
            </a:r>
            <a:r>
              <a:rPr lang="en-US" altLang="ko-KR" sz="1600" b="1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”</a:t>
            </a:r>
            <a:r>
              <a:rPr lang="en-US" altLang="ko-KR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</a:t>
            </a:r>
            <a:endParaRPr lang="ko-KR" altLang="en-US" sz="1600" kern="0" dirty="0">
              <a:solidFill>
                <a:srgbClr val="FFC000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   </a:t>
            </a:r>
            <a:r>
              <a:rPr lang="en-US" altLang="ko-KR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// HTML5</a:t>
            </a:r>
            <a:r>
              <a:rPr lang="ko-KR" altLang="en-US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부터 이곳에 자바스크립트 코드 추가 작성하면 </a:t>
            </a:r>
            <a:r>
              <a:rPr lang="ko-KR" altLang="en-US" sz="1600" kern="0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안 됨</a:t>
            </a:r>
            <a:endParaRPr lang="ko-KR" altLang="en-US" sz="1600" b="1" kern="0" dirty="0">
              <a:solidFill>
                <a:schemeClr val="accent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FFC000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  <a:endParaRPr lang="ko-KR" altLang="en-US" sz="1600" kern="0" spc="0" dirty="0">
              <a:solidFill>
                <a:srgbClr val="FFC000"/>
              </a:solidFill>
              <a:effectLst/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48022"/>
            <a:ext cx="8158522" cy="1293028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6-3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파일 작성 및 불러오기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200" dirty="0">
                <a:solidFill>
                  <a:schemeClr val="bg1"/>
                </a:solidFill>
              </a:rPr>
              <a:t>외부 파일에 자바스크립트 작성</a:t>
            </a:r>
            <a:r>
              <a:rPr lang="en-US" altLang="ko-KR" sz="12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200" b="1" dirty="0">
                <a:solidFill>
                  <a:schemeClr val="bg1"/>
                </a:solidFill>
              </a:rPr>
              <a:t>&lt;script </a:t>
            </a:r>
            <a:r>
              <a:rPr lang="en-US" altLang="ko-KR" sz="1200" b="1" dirty="0" err="1">
                <a:solidFill>
                  <a:schemeClr val="bg1"/>
                </a:solidFill>
              </a:rPr>
              <a:t>src</a:t>
            </a:r>
            <a:r>
              <a:rPr lang="en-US" altLang="ko-KR" sz="1200" b="1" dirty="0">
                <a:solidFill>
                  <a:schemeClr val="bg1"/>
                </a:solidFill>
              </a:rPr>
              <a:t>="lib.js"&gt;</a:t>
            </a:r>
          </a:p>
          <a:p>
            <a:pPr defTabSz="180000"/>
            <a:r>
              <a:rPr lang="en-US" altLang="ko-KR" sz="1200" b="1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&lt;h3&gt;</a:t>
            </a:r>
            <a:r>
              <a:rPr lang="ko-KR" altLang="en-US" sz="1200" dirty="0">
                <a:solidFill>
                  <a:schemeClr val="bg1"/>
                </a:solidFill>
              </a:rPr>
              <a:t>마우스 올려 보세요</a:t>
            </a:r>
            <a:r>
              <a:rPr lang="en-US" altLang="ko-KR" sz="12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hr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img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src</a:t>
            </a:r>
            <a:r>
              <a:rPr lang="en-US" altLang="ko-KR" sz="1200" dirty="0">
                <a:solidFill>
                  <a:schemeClr val="bg1"/>
                </a:solidFill>
              </a:rPr>
              <a:t>="media/apple.png" alt="</a:t>
            </a:r>
            <a:r>
              <a:rPr lang="ko-KR" altLang="en-US" sz="1200" dirty="0">
                <a:solidFill>
                  <a:schemeClr val="bg1"/>
                </a:solidFill>
              </a:rPr>
              <a:t>이미지</a:t>
            </a:r>
            <a:r>
              <a:rPr lang="en-US" altLang="ko-KR" sz="1200" dirty="0">
                <a:solidFill>
                  <a:schemeClr val="bg1"/>
                </a:solidFill>
              </a:rPr>
              <a:t>" 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	</a:t>
            </a:r>
            <a:r>
              <a:rPr lang="en-US" altLang="ko-KR" sz="1200" b="1" dirty="0" err="1">
                <a:solidFill>
                  <a:schemeClr val="bg1"/>
                </a:solidFill>
              </a:rPr>
              <a:t>onmouseover</a:t>
            </a:r>
            <a:r>
              <a:rPr lang="en-US" altLang="ko-KR" sz="1200" b="1" dirty="0">
                <a:solidFill>
                  <a:schemeClr val="bg1"/>
                </a:solidFill>
              </a:rPr>
              <a:t>="over(this)"</a:t>
            </a:r>
          </a:p>
          <a:p>
            <a:pPr defTabSz="180000"/>
            <a:r>
              <a:rPr lang="en-US" altLang="ko-KR" sz="1200" b="1" dirty="0">
                <a:solidFill>
                  <a:schemeClr val="bg1"/>
                </a:solidFill>
              </a:rPr>
              <a:t>		</a:t>
            </a:r>
            <a:r>
              <a:rPr lang="en-US" altLang="ko-KR" sz="1200" b="1" dirty="0" err="1">
                <a:solidFill>
                  <a:schemeClr val="bg1"/>
                </a:solidFill>
              </a:rPr>
              <a:t>onmouseout</a:t>
            </a:r>
            <a:r>
              <a:rPr lang="en-US" altLang="ko-KR" sz="1200" b="1" dirty="0">
                <a:solidFill>
                  <a:schemeClr val="bg1"/>
                </a:solidFill>
              </a:rPr>
              <a:t>="out(this)"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&lt;/html&gt;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6–2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/* </a:t>
            </a:r>
            <a:r>
              <a:rPr lang="ko-KR" altLang="en-US" sz="1200" dirty="0">
                <a:solidFill>
                  <a:schemeClr val="bg1"/>
                </a:solidFill>
              </a:rPr>
              <a:t>자바스크립트 파일 </a:t>
            </a:r>
            <a:r>
              <a:rPr lang="en-US" altLang="ko-KR" sz="1200" dirty="0">
                <a:solidFill>
                  <a:schemeClr val="bg1"/>
                </a:solidFill>
              </a:rPr>
              <a:t>lib.js */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function over(</a:t>
            </a:r>
            <a:r>
              <a:rPr lang="en-US" altLang="ko-KR" sz="1200" dirty="0" err="1">
                <a:solidFill>
                  <a:schemeClr val="bg1"/>
                </a:solidFill>
              </a:rPr>
              <a:t>obj</a:t>
            </a:r>
            <a:r>
              <a:rPr lang="en-US" altLang="ko-KR" sz="1200" dirty="0">
                <a:solidFill>
                  <a:schemeClr val="bg1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obj.src</a:t>
            </a:r>
            <a:r>
              <a:rPr lang="en-US" altLang="ko-KR" sz="1200" dirty="0">
                <a:solidFill>
                  <a:schemeClr val="bg1"/>
                </a:solidFill>
              </a:rPr>
              <a:t>="media/banana.png";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function out(</a:t>
            </a:r>
            <a:r>
              <a:rPr lang="en-US" altLang="ko-KR" sz="1200" dirty="0" err="1">
                <a:solidFill>
                  <a:schemeClr val="bg1"/>
                </a:solidFill>
              </a:rPr>
              <a:t>obj</a:t>
            </a:r>
            <a:r>
              <a:rPr lang="en-US" altLang="ko-KR" sz="1200" dirty="0">
                <a:solidFill>
                  <a:schemeClr val="bg1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obj.src</a:t>
            </a:r>
            <a:r>
              <a:rPr lang="en-US" altLang="ko-KR" sz="1200" dirty="0">
                <a:solidFill>
                  <a:schemeClr val="bg1"/>
                </a:solidFill>
              </a:rPr>
              <a:t>="media/apple.png";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03034" y="2254238"/>
            <a:ext cx="5325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354893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679850" y="2791788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</a:rPr>
              <a:t>lib.js</a:t>
            </a:r>
            <a:endParaRPr lang="ko-KR" altLang="en-US" sz="14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14" name="타원 27">
            <a:extLst>
              <a:ext uri="{FF2B5EF4-FFF2-40B4-BE49-F238E27FC236}">
                <a16:creationId xmlns:a16="http://schemas.microsoft.com/office/drawing/2014/main" id="{9DB48BDD-3E9B-2349-AA61-0126CA864331}"/>
              </a:ext>
            </a:extLst>
          </p:cNvPr>
          <p:cNvSpPr/>
          <p:nvPr/>
        </p:nvSpPr>
        <p:spPr>
          <a:xfrm>
            <a:off x="0" y="60321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358856"/>
            <a:ext cx="8640960" cy="1293028"/>
          </a:xfrm>
        </p:spPr>
        <p:txBody>
          <a:bodyPr>
            <a:normAutofit/>
          </a:bodyPr>
          <a:lstStyle/>
          <a:p>
            <a:pPr algn="l" fontAlgn="base"/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6-4 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링크의 </a:t>
            </a:r>
            <a:r>
              <a:rPr lang="en-US" altLang="ko-KR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href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코드 작성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&lt;head&gt;&lt;title&gt;URL</a:t>
            </a:r>
            <a:r>
              <a:rPr lang="ko-KR" altLang="en-US" sz="1400" dirty="0">
                <a:solidFill>
                  <a:schemeClr val="bg1"/>
                </a:solidFill>
              </a:rPr>
              <a:t>에 자바스크립트 작성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링크의 </a:t>
            </a:r>
            <a:r>
              <a:rPr lang="en-US" altLang="ko-KR" sz="1400" dirty="0" err="1">
                <a:solidFill>
                  <a:schemeClr val="bg1"/>
                </a:solidFill>
              </a:rPr>
              <a:t>href</a:t>
            </a:r>
            <a:r>
              <a:rPr lang="ko-KR" altLang="en-US" sz="1400" dirty="0">
                <a:solidFill>
                  <a:schemeClr val="bg1"/>
                </a:solidFill>
              </a:rPr>
              <a:t>에 자바스크립트 작성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&lt;a </a:t>
            </a:r>
            <a:r>
              <a:rPr lang="en-US" altLang="ko-KR" sz="1400" dirty="0" err="1">
                <a:solidFill>
                  <a:schemeClr val="bg1"/>
                </a:solidFill>
              </a:rPr>
              <a:t>href</a:t>
            </a:r>
            <a:r>
              <a:rPr lang="en-US" altLang="ko-KR" sz="1400" dirty="0">
                <a:solidFill>
                  <a:schemeClr val="bg1"/>
                </a:solidFill>
              </a:rPr>
              <a:t>="</a:t>
            </a:r>
            <a:r>
              <a:rPr lang="en-US" altLang="ko-KR" sz="1400" b="1" dirty="0" err="1">
                <a:solidFill>
                  <a:schemeClr val="bg1"/>
                </a:solidFill>
              </a:rPr>
              <a:t>javascript:alert</a:t>
            </a:r>
            <a:r>
              <a:rPr lang="en-US" altLang="ko-KR" sz="1400" b="1" dirty="0">
                <a:solidFill>
                  <a:schemeClr val="bg1"/>
                </a:solidFill>
              </a:rPr>
              <a:t>('</a:t>
            </a:r>
            <a:r>
              <a:rPr lang="ko-KR" altLang="en-US" sz="1400" b="1" dirty="0">
                <a:solidFill>
                  <a:schemeClr val="bg1"/>
                </a:solidFill>
              </a:rPr>
              <a:t>클릭하셨어요</a:t>
            </a:r>
            <a:r>
              <a:rPr lang="en-US" altLang="ko-KR" sz="1400" b="1" dirty="0">
                <a:solidFill>
                  <a:schemeClr val="bg1"/>
                </a:solidFill>
              </a:rPr>
              <a:t>?')</a:t>
            </a:r>
            <a:r>
              <a:rPr lang="en-US" altLang="ko-KR" sz="1400" dirty="0">
                <a:solidFill>
                  <a:schemeClr val="bg1"/>
                </a:solidFill>
              </a:rPr>
              <a:t>"&gt;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클릭해보세요</a:t>
            </a:r>
            <a:r>
              <a:rPr lang="en-US" altLang="ko-KR" sz="1400" dirty="0">
                <a:solidFill>
                  <a:schemeClr val="bg1"/>
                </a:solidFill>
              </a:rPr>
              <a:t>&lt;/a&gt;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578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ym typeface="Wingdings"/>
              </a:rPr>
              <a:t>CSS3</a:t>
            </a:r>
            <a:r>
              <a:rPr lang="ko-KR" altLang="en-US" sz="2400" b="1" dirty="0">
                <a:sym typeface="Wingdings"/>
              </a:rPr>
              <a:t>로 </a:t>
            </a:r>
            <a:r>
              <a:rPr lang="en-US" altLang="ko-KR" sz="2400" b="1" dirty="0">
                <a:sym typeface="Wingdings"/>
              </a:rPr>
              <a:t>HTML </a:t>
            </a:r>
            <a:r>
              <a:rPr lang="ko-KR" altLang="en-US" sz="2400" b="1" dirty="0">
                <a:sym typeface="Wingdings"/>
              </a:rPr>
              <a:t>태그가 출력되는 위치 설정</a:t>
            </a:r>
            <a:endParaRPr lang="ko-KR" altLang="en-US" sz="22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블록과 인라인 박스 개념 이해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4CED34-A510-3040-9AEE-CF903C9711E0}"/>
              </a:ext>
            </a:extLst>
          </p:cNvPr>
          <p:cNvSpPr txBox="1"/>
          <p:nvPr/>
        </p:nvSpPr>
        <p:spPr>
          <a:xfrm>
            <a:off x="1335806" y="2539248"/>
            <a:ext cx="5921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Display: </a:t>
            </a:r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문서 상에 요소를 어떻게 보여줄지를 결정</a:t>
            </a:r>
            <a:endParaRPr lang="ko-KR" altLang="en-US" sz="24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17" name="그림 14">
            <a:extLst>
              <a:ext uri="{FF2B5EF4-FFF2-40B4-BE49-F238E27FC236}">
                <a16:creationId xmlns:a16="http://schemas.microsoft.com/office/drawing/2014/main" id="{CC54C9CC-39DE-344A-BE07-AF2F104A3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1" y="2677571"/>
            <a:ext cx="154241" cy="154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19AE76-1BA5-9D44-88EE-6CFCB52D0187}"/>
              </a:ext>
            </a:extLst>
          </p:cNvPr>
          <p:cNvSpPr txBox="1"/>
          <p:nvPr/>
        </p:nvSpPr>
        <p:spPr>
          <a:xfrm>
            <a:off x="1626440" y="3337449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block</a:t>
            </a:r>
            <a:endParaRPr lang="ko-KR" altLang="en-US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8" name="그림 29">
            <a:extLst>
              <a:ext uri="{FF2B5EF4-FFF2-40B4-BE49-F238E27FC236}">
                <a16:creationId xmlns:a16="http://schemas.microsoft.com/office/drawing/2014/main" id="{2B6A2532-4554-ED4C-BBED-08AA4BD030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17" y="3429200"/>
            <a:ext cx="169665" cy="1696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86AA6E-356D-CE4D-B7F1-3734F38950F4}"/>
              </a:ext>
            </a:extLst>
          </p:cNvPr>
          <p:cNvSpPr txBox="1"/>
          <p:nvPr/>
        </p:nvSpPr>
        <p:spPr>
          <a:xfrm>
            <a:off x="1651682" y="3750987"/>
            <a:ext cx="826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inline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3" name="그림 29">
            <a:extLst>
              <a:ext uri="{FF2B5EF4-FFF2-40B4-BE49-F238E27FC236}">
                <a16:creationId xmlns:a16="http://schemas.microsoft.com/office/drawing/2014/main" id="{E66DEEA2-2275-CB49-8EE8-BE3E1FB35A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59" y="3842738"/>
            <a:ext cx="169665" cy="1696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94AFEC8-F71B-F84E-BF78-79D352E17966}"/>
              </a:ext>
            </a:extLst>
          </p:cNvPr>
          <p:cNvSpPr txBox="1"/>
          <p:nvPr/>
        </p:nvSpPr>
        <p:spPr>
          <a:xfrm>
            <a:off x="1626440" y="4148360"/>
            <a:ext cx="1602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inline-block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7" name="그림 29">
            <a:extLst>
              <a:ext uri="{FF2B5EF4-FFF2-40B4-BE49-F238E27FC236}">
                <a16:creationId xmlns:a16="http://schemas.microsoft.com/office/drawing/2014/main" id="{DECD87D2-826D-5444-B7BB-8AF2194A52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17" y="4240111"/>
            <a:ext cx="169665" cy="1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360" y="764373"/>
            <a:ext cx="795528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HTML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콘텐츠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자바스크립트로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콘텐츠를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웹 페이지에 직접 삽입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바로 브라우저 윈도우에 출력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()</a:t>
            </a:r>
          </a:p>
          <a:p>
            <a:pPr marL="685800" lvl="2" indent="0">
              <a:buNone/>
            </a:pP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예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)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("&lt;h3&gt;Welcome!&lt;/h3&gt;");</a:t>
            </a: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document.writeln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()</a:t>
            </a:r>
          </a:p>
          <a:p>
            <a:pPr lvl="2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writeln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()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은 텍스트에 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\n＇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을 덧붙여 출력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'\n'</a:t>
            </a:r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을 덧붙이는 것은 고작해야 빈칸 하나 출력</a:t>
            </a:r>
            <a:endParaRPr lang="en-US" altLang="ko-KR" dirty="0">
              <a:solidFill>
                <a:schemeClr val="accent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다음 줄로 넘어가는 것은 아님</a:t>
            </a:r>
          </a:p>
          <a:p>
            <a:pPr lvl="2"/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016" y="99612"/>
            <a:ext cx="8154104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6-5 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document.write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웹 페이지에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HTML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콘텐츠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출력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()</a:t>
            </a:r>
            <a:r>
              <a:rPr lang="ko-KR" altLang="en-US" sz="1400" dirty="0">
                <a:solidFill>
                  <a:schemeClr val="bg1"/>
                </a:solidFill>
              </a:rPr>
              <a:t> 활용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() </a:t>
            </a:r>
            <a:r>
              <a:rPr lang="ko-KR" altLang="en-US" sz="1400" dirty="0">
                <a:solidFill>
                  <a:schemeClr val="bg1"/>
                </a:solidFill>
              </a:rPr>
              <a:t>활용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b="1" dirty="0">
                <a:solidFill>
                  <a:schemeClr val="bg1"/>
                </a:solidFill>
              </a:rPr>
              <a:t>("&lt;h3&gt;Welcome!&lt;/h3&gt;");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b="1" dirty="0">
                <a:solidFill>
                  <a:schemeClr val="bg1"/>
                </a:solidFill>
              </a:rPr>
              <a:t>("2 + 5 </a:t>
            </a:r>
            <a:r>
              <a:rPr lang="ko-KR" altLang="en-US" sz="1400" b="1" dirty="0">
                <a:solidFill>
                  <a:schemeClr val="bg1"/>
                </a:solidFill>
              </a:rPr>
              <a:t>는 </a:t>
            </a:r>
            <a:r>
              <a:rPr lang="en-US" altLang="ko-KR" sz="1400" b="1" dirty="0">
                <a:solidFill>
                  <a:schemeClr val="bg1"/>
                </a:solidFill>
              </a:rPr>
              <a:t>&lt;</a:t>
            </a:r>
            <a:r>
              <a:rPr lang="en-US" altLang="ko-KR" sz="1400" b="1" dirty="0" err="1">
                <a:solidFill>
                  <a:schemeClr val="bg1"/>
                </a:solidFill>
              </a:rPr>
              <a:t>br</a:t>
            </a:r>
            <a:r>
              <a:rPr lang="en-US" altLang="ko-KR" sz="1400" b="1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b="1" dirty="0">
                <a:solidFill>
                  <a:schemeClr val="bg1"/>
                </a:solidFill>
              </a:rPr>
              <a:t>("&lt;mark&gt;7 </a:t>
            </a:r>
            <a:r>
              <a:rPr lang="ko-KR" altLang="en-US" sz="1400" b="1" dirty="0">
                <a:solidFill>
                  <a:schemeClr val="bg1"/>
                </a:solidFill>
              </a:rPr>
              <a:t>입니다</a:t>
            </a:r>
            <a:r>
              <a:rPr lang="en-US" altLang="ko-KR" sz="1400" b="1" dirty="0">
                <a:solidFill>
                  <a:schemeClr val="bg1"/>
                </a:solidFill>
              </a:rPr>
              <a:t>.&lt;/mark&gt;");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27">
            <a:extLst>
              <a:ext uri="{FF2B5EF4-FFF2-40B4-BE49-F238E27FC236}">
                <a16:creationId xmlns:a16="http://schemas.microsoft.com/office/drawing/2014/main" id="{D2906C86-1D6D-DC4C-B54F-59FCA57A79AF}"/>
              </a:ext>
            </a:extLst>
          </p:cNvPr>
          <p:cNvSpPr/>
          <p:nvPr/>
        </p:nvSpPr>
        <p:spPr>
          <a:xfrm>
            <a:off x="294301" y="570794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7210"/>
            <a:ext cx="8154104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737942"/>
            <a:ext cx="7955280" cy="773665"/>
          </a:xfrm>
        </p:spPr>
        <p:txBody>
          <a:bodyPr/>
          <a:lstStyle/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prompt("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", "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디폴트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입력값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")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사용자로부터 문자열을 입력 받아 리턴</a:t>
            </a:r>
          </a:p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</a:t>
            </a:r>
            <a:r>
              <a:rPr lang="en-US" altLang="ko-KR" sz="1400" kern="0" dirty="0">
                <a:solidFill>
                  <a:schemeClr val="accent1"/>
                </a:solidFill>
                <a:latin typeface="+mj-ea"/>
                <a:ea typeface="+mj-ea"/>
              </a:rPr>
              <a:t>null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400" kern="0" dirty="0">
                <a:solidFill>
                  <a:schemeClr val="accent1"/>
                </a:solidFill>
                <a:latin typeface="+mj-ea"/>
              </a:rPr>
              <a:t>""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27">
            <a:extLst>
              <a:ext uri="{FF2B5EF4-FFF2-40B4-BE49-F238E27FC236}">
                <a16:creationId xmlns:a16="http://schemas.microsoft.com/office/drawing/2014/main" id="{4DF1A431-B77C-2B4D-87D2-D4ACD1C32863}"/>
              </a:ext>
            </a:extLst>
          </p:cNvPr>
          <p:cNvSpPr/>
          <p:nvPr/>
        </p:nvSpPr>
        <p:spPr>
          <a:xfrm>
            <a:off x="294301" y="570794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6395" y="241836"/>
            <a:ext cx="7955280" cy="129302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다이얼로그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539313"/>
            <a:ext cx="7955280" cy="4069080"/>
          </a:xfrm>
        </p:spPr>
        <p:txBody>
          <a:bodyPr/>
          <a:lstStyle/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confirm("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")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“메시지”를 출력하고 ‘확인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/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최소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(OK/CANCEL)’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버튼을 가진 다이얼로그 출력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 fontAlgn="base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‘확인’ 버튼을 누르면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true, '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취소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'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버튼이나 강제로 다이얼로그를 닫으면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false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27">
            <a:extLst>
              <a:ext uri="{FF2B5EF4-FFF2-40B4-BE49-F238E27FC236}">
                <a16:creationId xmlns:a16="http://schemas.microsoft.com/office/drawing/2014/main" id="{F0354CDD-3D79-DC4F-AE2C-6C2579D20C8E}"/>
              </a:ext>
            </a:extLst>
          </p:cNvPr>
          <p:cNvSpPr/>
          <p:nvPr/>
        </p:nvSpPr>
        <p:spPr>
          <a:xfrm>
            <a:off x="294301" y="570794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234664"/>
            <a:ext cx="7722056" cy="1293028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다이얼로그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경고 다이얼로그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94360" y="1772816"/>
            <a:ext cx="7955280" cy="4069080"/>
          </a:xfrm>
        </p:spPr>
        <p:txBody>
          <a:bodyPr/>
          <a:lstStyle/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alert("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메시지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")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메시지’와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'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확인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'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버튼을 가진 다이얼로그 출력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메시지 전달</a:t>
            </a:r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01564" y="3010150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61340" y="3408343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4080198" y="2767994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27">
            <a:extLst>
              <a:ext uri="{FF2B5EF4-FFF2-40B4-BE49-F238E27FC236}">
                <a16:creationId xmlns:a16="http://schemas.microsoft.com/office/drawing/2014/main" id="{4E05404F-1455-4547-82FE-1A889874D078}"/>
              </a:ext>
            </a:extLst>
          </p:cNvPr>
          <p:cNvSpPr/>
          <p:nvPr/>
        </p:nvSpPr>
        <p:spPr>
          <a:xfrm>
            <a:off x="294301" y="570794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4572000" y="3789040"/>
            <a:ext cx="4552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데이터 타입과 변수</a:t>
            </a:r>
          </a:p>
        </p:txBody>
      </p:sp>
    </p:spTree>
    <p:extLst>
      <p:ext uri="{BB962C8B-B14F-4D97-AF65-F5344CB8AC3E}">
        <p14:creationId xmlns:p14="http://schemas.microsoft.com/office/powerpoint/2010/main" val="74742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9712" y="78777"/>
            <a:ext cx="63779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식별자</a:t>
            </a:r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0887"/>
            <a:ext cx="7955280" cy="4069080"/>
          </a:xfrm>
        </p:spPr>
        <p:txBody>
          <a:bodyPr/>
          <a:lstStyle/>
          <a:p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식별자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프로그램의 변수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상수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리터럴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),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함수의 이름</a:t>
            </a:r>
          </a:p>
          <a:p>
            <a:pPr lvl="1"/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식별자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만드는 규칙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첫 번째 문자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알파벳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(A-Z, a-z),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언더스코어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(_), $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문자만 사용 가능</a:t>
            </a: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두 번째 이상 문자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알파벳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언더스코어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(_), 0-9, $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사용 가능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대소문자는 구분되어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다루어짐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3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myHome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과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myhome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은 다른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식별자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예약어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사용 불가 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3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false, for, if, null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등 자바스크립트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예약어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사용 불가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식별자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사용 사례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87624" y="5312220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6variable;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// (x) 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>
                <a:latin typeface="KBIZgo R" panose="02020503020101020101" pitchFamily="18" charset="-127"/>
                <a:ea typeface="KBIZgo R" panose="02020503020101020101" pitchFamily="18" charset="-127"/>
              </a:rPr>
              <a:t>student_ID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;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// (0)</a:t>
            </a:r>
            <a:endParaRPr lang="ko-KR" altLang="en-US" sz="1400" kern="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190500" defTabSz="180000" fontAlgn="base" latinLnBrk="0"/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_code;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	// (0) 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if;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			// (x) </a:t>
            </a:r>
            <a:r>
              <a:rPr lang="ko-KR" altLang="en-US" sz="1400" kern="0" dirty="0" err="1">
                <a:latin typeface="KBIZgo R" panose="02020503020101020101" pitchFamily="18" charset="-127"/>
                <a:ea typeface="KBIZgo R" panose="02020503020101020101" pitchFamily="18" charset="-127"/>
              </a:rPr>
              <a:t>예약어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if 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%</a:t>
            </a:r>
            <a:r>
              <a:rPr lang="en-US" altLang="ko-KR" sz="1400" kern="0" dirty="0" err="1">
                <a:latin typeface="KBIZgo R" panose="02020503020101020101" pitchFamily="18" charset="-127"/>
                <a:ea typeface="KBIZgo R" panose="02020503020101020101" pitchFamily="18" charset="-127"/>
              </a:rPr>
              <a:t>calc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	// (x) % 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bar, Bar;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		// (0) bar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와 </a:t>
            </a:r>
            <a:r>
              <a:rPr lang="en-US" altLang="ko-KR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Bar</a:t>
            </a:r>
            <a:r>
              <a:rPr lang="ko-KR" altLang="en-US" sz="1400" kern="0" dirty="0">
                <a:latin typeface="KBIZgo R" panose="02020503020101020101" pitchFamily="18" charset="-127"/>
                <a:ea typeface="KBIZgo R" panose="02020503020101020101" pitchFamily="18" charset="-127"/>
              </a:rPr>
              <a:t>는 서로 다른 식별자임에 주의</a:t>
            </a:r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2906" y="173127"/>
            <a:ext cx="63779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65307" y="1556479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프로그램의 기본 단위는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문장과 문장을 구분하기 위해 세미콜론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(;)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사용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주석문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951946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824466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 언어에서 다루는 데이터 종류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숫자 타입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정수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실수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예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42, 3.14)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논리 타입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참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거짓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예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true, false)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문자열 타입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예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‘좋은 세상’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"a", "365", "2+4")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객체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레퍼런스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타입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객체를 가리킴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. C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언어의 포인터와 유사</a:t>
            </a: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null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값이 없음을 표시하는 특수 키워드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. Null, NULL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과는 다름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특징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자바스크립트에는 문자 타입 없음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.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9754" y="156781"/>
            <a:ext cx="7886700" cy="1325563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001" y="1426947"/>
            <a:ext cx="7955280" cy="462404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변수 </a:t>
            </a:r>
            <a:r>
              <a:rPr lang="en-US" altLang="ko-KR" dirty="0"/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</a:t>
            </a:r>
            <a:r>
              <a:rPr lang="ko-KR" altLang="en-US" dirty="0"/>
              <a:t> 데이터 저장 공간</a:t>
            </a:r>
            <a:endParaRPr lang="en-US" altLang="ko-KR" dirty="0"/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변수 선언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변수 이름을 정하고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저장 공간 할당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키워드로 선언하는 방법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없이 선언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3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age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가 이미 선언된 변수이면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존재하는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age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에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21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저장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자바스크립트에는 변수 타입 없음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변수 타입 선언하지 않음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변수에 저장되는 값에 대한 제약 없음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1474" y="2699084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33387" y="3819187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54300" y="5200220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48198" y="6201600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578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ym typeface="Wingdings"/>
              </a:rPr>
              <a:t>CSS3</a:t>
            </a:r>
            <a:r>
              <a:rPr lang="ko-KR" altLang="en-US" sz="2400" b="1" dirty="0">
                <a:sym typeface="Wingdings"/>
              </a:rPr>
              <a:t>로 </a:t>
            </a:r>
            <a:r>
              <a:rPr lang="en-US" altLang="ko-KR" sz="2400" b="1" dirty="0">
                <a:sym typeface="Wingdings"/>
              </a:rPr>
              <a:t>HTML </a:t>
            </a:r>
            <a:r>
              <a:rPr lang="ko-KR" altLang="en-US" sz="2400" b="1" dirty="0">
                <a:sym typeface="Wingdings"/>
              </a:rPr>
              <a:t>태그가 출력되는 위치 설정</a:t>
            </a:r>
            <a:endParaRPr lang="ko-KR" altLang="en-US" sz="22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Position: </a:t>
            </a:r>
            <a:r>
              <a:rPr lang="ko-KR" altLang="en-US" sz="2400" dirty="0">
                <a:sym typeface="Wingdings"/>
              </a:rPr>
              <a:t>문서 상에 요소를 배치하는 방법을 지정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19AE76-1BA5-9D44-88EE-6CFCB52D0187}"/>
              </a:ext>
            </a:extLst>
          </p:cNvPr>
          <p:cNvSpPr txBox="1"/>
          <p:nvPr/>
        </p:nvSpPr>
        <p:spPr>
          <a:xfrm>
            <a:off x="1532884" y="2852936"/>
            <a:ext cx="183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Static: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정적 배치</a:t>
            </a:r>
          </a:p>
        </p:txBody>
      </p:sp>
      <p:pic>
        <p:nvPicPr>
          <p:cNvPr id="38" name="그림 29">
            <a:extLst>
              <a:ext uri="{FF2B5EF4-FFF2-40B4-BE49-F238E27FC236}">
                <a16:creationId xmlns:a16="http://schemas.microsoft.com/office/drawing/2014/main" id="{2B6A2532-4554-ED4C-BBED-08AA4BD030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61" y="2944687"/>
            <a:ext cx="169665" cy="1696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86AA6E-356D-CE4D-B7F1-3734F38950F4}"/>
              </a:ext>
            </a:extLst>
          </p:cNvPr>
          <p:cNvSpPr txBox="1"/>
          <p:nvPr/>
        </p:nvSpPr>
        <p:spPr>
          <a:xfrm>
            <a:off x="1558126" y="3266474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Relative: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상대 배치 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3" name="그림 29">
            <a:extLst>
              <a:ext uri="{FF2B5EF4-FFF2-40B4-BE49-F238E27FC236}">
                <a16:creationId xmlns:a16="http://schemas.microsoft.com/office/drawing/2014/main" id="{E66DEEA2-2275-CB49-8EE8-BE3E1FB35A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3" y="3358225"/>
            <a:ext cx="169665" cy="1696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94AFEC8-F71B-F84E-BF78-79D352E17966}"/>
              </a:ext>
            </a:extLst>
          </p:cNvPr>
          <p:cNvSpPr txBox="1"/>
          <p:nvPr/>
        </p:nvSpPr>
        <p:spPr>
          <a:xfrm>
            <a:off x="1532884" y="3663847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Absolute: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절대 배치 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7" name="그림 29">
            <a:extLst>
              <a:ext uri="{FF2B5EF4-FFF2-40B4-BE49-F238E27FC236}">
                <a16:creationId xmlns:a16="http://schemas.microsoft.com/office/drawing/2014/main" id="{DECD87D2-826D-5444-B7BB-8AF2194A52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61" y="3755598"/>
            <a:ext cx="169665" cy="169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4995B6-826C-0544-92CE-D10FC5A6D3AE}"/>
              </a:ext>
            </a:extLst>
          </p:cNvPr>
          <p:cNvSpPr txBox="1"/>
          <p:nvPr/>
        </p:nvSpPr>
        <p:spPr>
          <a:xfrm>
            <a:off x="1585698" y="4091610"/>
            <a:ext cx="387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Fixed: viewport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측면에서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고정 배치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4" name="그림 29">
            <a:extLst>
              <a:ext uri="{FF2B5EF4-FFF2-40B4-BE49-F238E27FC236}">
                <a16:creationId xmlns:a16="http://schemas.microsoft.com/office/drawing/2014/main" id="{99AB8685-87CB-FA4E-AD30-2E8C4D96FB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75" y="4183361"/>
            <a:ext cx="169665" cy="1696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582DFE-B36B-134A-9CB7-36B59853AC6E}"/>
              </a:ext>
            </a:extLst>
          </p:cNvPr>
          <p:cNvSpPr txBox="1"/>
          <p:nvPr/>
        </p:nvSpPr>
        <p:spPr>
          <a:xfrm>
            <a:off x="1583368" y="4549763"/>
            <a:ext cx="54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Sticky: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스크롤이 끝나는 지점에서 박스에 화면 고정됨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8" name="그림 29">
            <a:extLst>
              <a:ext uri="{FF2B5EF4-FFF2-40B4-BE49-F238E27FC236}">
                <a16:creationId xmlns:a16="http://schemas.microsoft.com/office/drawing/2014/main" id="{2F2408AF-E206-B147-9FC1-6666884ABC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45" y="4641514"/>
            <a:ext cx="169665" cy="1696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5C1BAB-6D0E-7B4C-B608-3863286633D0}"/>
              </a:ext>
            </a:extLst>
          </p:cNvPr>
          <p:cNvSpPr txBox="1"/>
          <p:nvPr/>
        </p:nvSpPr>
        <p:spPr>
          <a:xfrm>
            <a:off x="1608610" y="5532990"/>
            <a:ext cx="516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Left, right, top, bottom: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좌표 지정을 위해 사용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2399D8-665B-0D4C-B53C-DC06364CBD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87" y="5624741"/>
            <a:ext cx="169665" cy="1696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03C88E-6726-494B-ADCA-9735EBB45913}"/>
              </a:ext>
            </a:extLst>
          </p:cNvPr>
          <p:cNvSpPr txBox="1"/>
          <p:nvPr/>
        </p:nvSpPr>
        <p:spPr>
          <a:xfrm>
            <a:off x="1608610" y="5040517"/>
            <a:ext cx="54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float: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유동 배치</a:t>
            </a:r>
            <a:endParaRPr lang="ko-KR" altLang="en-US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6" name="그림 29">
            <a:extLst>
              <a:ext uri="{FF2B5EF4-FFF2-40B4-BE49-F238E27FC236}">
                <a16:creationId xmlns:a16="http://schemas.microsoft.com/office/drawing/2014/main" id="{8057E182-04A2-5E44-8BF5-A725A6D825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87" y="5132268"/>
            <a:ext cx="169665" cy="1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9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32880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x; 	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전역변수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x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 fontAlgn="base" latinLnBrk="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function f() { 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 fontAlgn="base" latinLnBrk="0"/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y; 	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지역변수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y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선언</a:t>
            </a:r>
          </a:p>
          <a:p>
            <a:pPr defTabSz="180000" fontAlgn="base" latinLnBrk="0"/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x = 10; 	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전역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변수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x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에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10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저장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</a:p>
          <a:p>
            <a:pPr defTabSz="180000" fontAlgn="base" latinLnBrk="0"/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y = 10; 	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지역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변수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y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에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10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저장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</a:p>
          <a:p>
            <a:pPr defTabSz="180000" fontAlgn="base" latinLnBrk="0"/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z = 10;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새로운 전역변수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z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선언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. 10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초기화</a:t>
            </a:r>
          </a:p>
          <a:p>
            <a:pPr defTabSz="180000" fontAlgn="base" latinLnBrk="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}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36524"/>
            <a:ext cx="63779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지역변수와 전역변수</a:t>
            </a:r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02469"/>
              </p:ext>
            </p:extLst>
          </p:nvPr>
        </p:nvGraphicFramePr>
        <p:xfrm>
          <a:off x="1314705" y="1597317"/>
          <a:ext cx="6192688" cy="1358400"/>
        </p:xfrm>
        <a:graphic>
          <a:graphicData uri="http://schemas.openxmlformats.org/drawingml/2006/table">
            <a:tbl>
              <a:tblPr/>
              <a:tblGrid>
                <a:gridCol w="275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31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지역변수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키워드로 선언</a:t>
                      </a:r>
                      <a:endParaRPr lang="en-US" altLang="ko-KR" sz="1400" kern="0" dirty="0">
                        <a:solidFill>
                          <a:schemeClr val="tx1"/>
                        </a:solidFill>
                        <a:latin typeface="KBIZgo R" panose="02020503020101020101" pitchFamily="18" charset="-127"/>
                        <a:ea typeface="KBIZgo R" panose="02020503020101020101" pitchFamily="18" charset="-127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>
                        <a:solidFill>
                          <a:schemeClr val="tx1"/>
                        </a:solidFill>
                        <a:latin typeface="KBIZgo R" panose="02020503020101020101" pitchFamily="18" charset="-127"/>
                        <a:ea typeface="KBIZgo 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키워드 없이 선언된 변수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>
                          <a:solidFill>
                            <a:schemeClr val="tx1"/>
                          </a:solidFill>
                          <a:latin typeface="KBIZgo R" panose="02020503020101020101" pitchFamily="18" charset="-127"/>
                          <a:ea typeface="KBIZgo R" panose="02020503020101020101" pitchFamily="18" charset="-127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360" y="220351"/>
            <a:ext cx="6377940" cy="1293028"/>
          </a:xfrm>
        </p:spPr>
        <p:txBody>
          <a:bodyPr/>
          <a:lstStyle/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this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771343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지역 변수와 전역 변수의 이름을 같을 때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전역</a:t>
            </a:r>
            <a:r>
              <a:rPr lang="en-US" altLang="ko-KR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변수에 접근하고자 할 때 </a:t>
            </a:r>
            <a:r>
              <a:rPr lang="en-US" altLang="ko-KR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en-US" altLang="ko-KR" b="1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this.</a:t>
            </a:r>
            <a:r>
              <a:rPr lang="ko-KR" altLang="en-US" b="1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전역변수</a:t>
            </a:r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2636912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990" y="136524"/>
            <a:ext cx="75780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6-6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지역변수와 전역변수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29104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8014" y="1458486"/>
            <a:ext cx="410402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&lt;title&gt;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지역변수와 전역변수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지역변수와 전역변수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x=100;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전역변수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x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function f() { 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함수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f()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x=1;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지역변수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x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지역변수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x=" +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("&lt;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br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전역변수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x=" + 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this.x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f(); 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함수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f()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타원 27">
            <a:extLst>
              <a:ext uri="{FF2B5EF4-FFF2-40B4-BE49-F238E27FC236}">
                <a16:creationId xmlns:a16="http://schemas.microsoft.com/office/drawing/2014/main" id="{3FF69FA8-20EB-2B40-984A-45923525BEF9}"/>
              </a:ext>
            </a:extLst>
          </p:cNvPr>
          <p:cNvSpPr/>
          <p:nvPr/>
        </p:nvSpPr>
        <p:spPr>
          <a:xfrm>
            <a:off x="0" y="60321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3956" y="406855"/>
            <a:ext cx="6377940" cy="825273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자바스크립트의 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6616" y="1394460"/>
            <a:ext cx="7955280" cy="1098436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상수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(literal)</a:t>
            </a: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데이터 값 그 자체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상수 종류</a:t>
            </a:r>
          </a:p>
          <a:p>
            <a:pPr lvl="2"/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55228"/>
            <a:ext cx="76670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1" y="2243488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문자열 상수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99592" y="1412776"/>
            <a:ext cx="7886700" cy="4351338"/>
          </a:xfrm>
        </p:spPr>
        <p:txBody>
          <a:bodyPr/>
          <a:lstStyle/>
          <a:p>
            <a:pPr lvl="1"/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이중 인용 부호</a:t>
            </a:r>
            <a:r>
              <a:rPr lang="en-US" altLang="ko-KR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(“”)</a:t>
            </a:r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와 단일 인용 부호</a:t>
            </a:r>
            <a:r>
              <a:rPr lang="en-US" altLang="ko-KR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(‘’) </a:t>
            </a:r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모두 사용</a:t>
            </a:r>
            <a:endParaRPr lang="en-US" altLang="ko-KR" dirty="0">
              <a:solidFill>
                <a:schemeClr val="accent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문자열 내에 문자열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“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문자를 그대로 사용하고자 하는 경우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\”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로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사용할 것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74873" y="4231273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258" y="228600"/>
            <a:ext cx="6377940" cy="11304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6-7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537566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상수</a:t>
            </a:r>
            <a:r>
              <a:rPr lang="en-US" altLang="ko-KR" sz="14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상수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oct</a:t>
            </a:r>
            <a:r>
              <a:rPr lang="en-US" altLang="ko-KR" sz="1400" dirty="0">
                <a:solidFill>
                  <a:schemeClr val="bg1"/>
                </a:solidFill>
              </a:rPr>
              <a:t> = </a:t>
            </a:r>
            <a:r>
              <a:rPr lang="en-US" altLang="ko-KR" sz="1400" b="1" dirty="0">
                <a:solidFill>
                  <a:schemeClr val="bg1"/>
                </a:solidFill>
              </a:rPr>
              <a:t>015</a:t>
            </a:r>
            <a:r>
              <a:rPr lang="en-US" altLang="ko-KR" sz="1400" dirty="0">
                <a:solidFill>
                  <a:schemeClr val="bg1"/>
                </a:solidFill>
              </a:rPr>
              <a:t>; // 015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r>
              <a:rPr lang="ko-KR" altLang="en-US" sz="1400" dirty="0">
                <a:solidFill>
                  <a:schemeClr val="bg1"/>
                </a:solidFill>
              </a:rPr>
              <a:t>진수</a:t>
            </a:r>
            <a:r>
              <a:rPr lang="en-US" altLang="ko-KR" sz="1400" dirty="0">
                <a:solidFill>
                  <a:schemeClr val="bg1"/>
                </a:solidFill>
              </a:rPr>
              <a:t>. 10</a:t>
            </a:r>
            <a:r>
              <a:rPr lang="ko-KR" altLang="en-US" sz="1400" dirty="0">
                <a:solidFill>
                  <a:schemeClr val="bg1"/>
                </a:solidFill>
              </a:rPr>
              <a:t>진수로 </a:t>
            </a:r>
            <a:r>
              <a:rPr lang="en-US" altLang="ko-KR" sz="1400" dirty="0">
                <a:solidFill>
                  <a:schemeClr val="bg1"/>
                </a:solidFill>
              </a:rPr>
              <a:t>13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hex = </a:t>
            </a:r>
            <a:r>
              <a:rPr lang="en-US" altLang="ko-KR" sz="1400" b="1" dirty="0">
                <a:solidFill>
                  <a:schemeClr val="bg1"/>
                </a:solidFill>
              </a:rPr>
              <a:t>0x15</a:t>
            </a:r>
            <a:r>
              <a:rPr lang="en-US" altLang="ko-KR" sz="1400" dirty="0">
                <a:solidFill>
                  <a:schemeClr val="bg1"/>
                </a:solidFill>
              </a:rPr>
              <a:t>; // 0x14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16</a:t>
            </a:r>
            <a:r>
              <a:rPr lang="ko-KR" altLang="en-US" sz="1400" dirty="0">
                <a:solidFill>
                  <a:schemeClr val="bg1"/>
                </a:solidFill>
              </a:rPr>
              <a:t>진수</a:t>
            </a:r>
            <a:r>
              <a:rPr lang="en-US" altLang="ko-KR" sz="1400" dirty="0">
                <a:solidFill>
                  <a:schemeClr val="bg1"/>
                </a:solidFill>
              </a:rPr>
              <a:t>. 10</a:t>
            </a:r>
            <a:r>
              <a:rPr lang="ko-KR" altLang="en-US" sz="1400" dirty="0">
                <a:solidFill>
                  <a:schemeClr val="bg1"/>
                </a:solidFill>
              </a:rPr>
              <a:t>진수로 </a:t>
            </a:r>
            <a:r>
              <a:rPr lang="en-US" altLang="ko-KR" sz="1400" dirty="0">
                <a:solidFill>
                  <a:schemeClr val="bg1"/>
                </a:solidFill>
              </a:rPr>
              <a:t>21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condition = </a:t>
            </a:r>
            <a:r>
              <a:rPr lang="en-US" altLang="ko-KR" sz="1400" b="1" dirty="0">
                <a:solidFill>
                  <a:schemeClr val="bg1"/>
                </a:solidFill>
              </a:rPr>
              <a:t>true</a:t>
            </a:r>
            <a:r>
              <a:rPr lang="en-US" altLang="ko-KR" sz="1400" dirty="0">
                <a:solidFill>
                  <a:schemeClr val="bg1"/>
                </a:solidFill>
              </a:rPr>
              <a:t>; // True</a:t>
            </a:r>
            <a:r>
              <a:rPr lang="ko-KR" altLang="en-US" sz="1400" dirty="0">
                <a:solidFill>
                  <a:schemeClr val="bg1"/>
                </a:solidFill>
              </a:rPr>
              <a:t>로 하면 안됨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defTabSz="180000"/>
            <a:endParaRPr lang="en-US" altLang="ko-KR" sz="14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("8</a:t>
            </a:r>
            <a:r>
              <a:rPr lang="ko-KR" altLang="en-US" sz="1400" dirty="0">
                <a:solidFill>
                  <a:schemeClr val="bg1"/>
                </a:solidFill>
              </a:rPr>
              <a:t>진수 </a:t>
            </a:r>
            <a:r>
              <a:rPr lang="en-US" altLang="ko-KR" sz="1400" dirty="0">
                <a:solidFill>
                  <a:schemeClr val="bg1"/>
                </a:solidFill>
              </a:rPr>
              <a:t>015</a:t>
            </a:r>
            <a:r>
              <a:rPr lang="ko-KR" altLang="en-US" sz="1400" dirty="0">
                <a:solidFill>
                  <a:schemeClr val="bg1"/>
                </a:solidFill>
              </a:rPr>
              <a:t>는 십진수로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</a:rPr>
              <a:t>oct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("16</a:t>
            </a:r>
            <a:r>
              <a:rPr lang="ko-KR" altLang="en-US" sz="1400" dirty="0">
                <a:solidFill>
                  <a:schemeClr val="bg1"/>
                </a:solidFill>
              </a:rPr>
              <a:t>진수 </a:t>
            </a:r>
            <a:r>
              <a:rPr lang="en-US" altLang="ko-KR" sz="1400" dirty="0">
                <a:solidFill>
                  <a:schemeClr val="bg1"/>
                </a:solidFill>
              </a:rPr>
              <a:t>0x15</a:t>
            </a:r>
            <a:r>
              <a:rPr lang="ko-KR" altLang="en-US" sz="1400" dirty="0">
                <a:solidFill>
                  <a:schemeClr val="bg1"/>
                </a:solidFill>
              </a:rPr>
              <a:t>는 십진수로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hex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("condition</a:t>
            </a:r>
            <a:r>
              <a:rPr lang="ko-KR" altLang="en-US" sz="1400" dirty="0">
                <a:solidFill>
                  <a:schemeClr val="bg1"/>
                </a:solidFill>
              </a:rPr>
              <a:t>은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condition</a:t>
            </a:r>
            <a:r>
              <a:rPr lang="en-US" altLang="ko-KR" sz="1400" dirty="0">
                <a:solidFill>
                  <a:schemeClr val="bg1"/>
                </a:solidFill>
              </a:rPr>
              <a:t>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'</a:t>
            </a:r>
            <a:r>
              <a:rPr lang="ko-KR" altLang="en-US" sz="1400" dirty="0">
                <a:solidFill>
                  <a:schemeClr val="bg1"/>
                </a:solidFill>
              </a:rPr>
              <a:t>문자열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단일인용부호로도 표현</a:t>
            </a:r>
            <a:r>
              <a:rPr lang="en-US" altLang="ko-KR" sz="1400" b="1" dirty="0">
                <a:solidFill>
                  <a:schemeClr val="bg1"/>
                </a:solidFill>
              </a:rPr>
              <a:t>'</a:t>
            </a:r>
            <a:r>
              <a:rPr lang="en-US" altLang="ko-KR" sz="1400" dirty="0">
                <a:solidFill>
                  <a:schemeClr val="bg1"/>
                </a:solidFill>
              </a:rPr>
              <a:t>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</a:t>
            </a:r>
            <a:r>
              <a:rPr lang="ko-KR" altLang="en-US" sz="1400" dirty="0">
                <a:solidFill>
                  <a:schemeClr val="bg1"/>
                </a:solidFill>
              </a:rPr>
              <a:t>그녀는 </a:t>
            </a:r>
            <a:r>
              <a:rPr lang="en-US" altLang="ko-KR" sz="1400" dirty="0">
                <a:solidFill>
                  <a:schemeClr val="bg1"/>
                </a:solidFill>
              </a:rPr>
              <a:t>\"</a:t>
            </a:r>
            <a:r>
              <a:rPr lang="ko-KR" altLang="en-US" sz="1400" dirty="0">
                <a:solidFill>
                  <a:schemeClr val="bg1"/>
                </a:solidFill>
              </a:rPr>
              <a:t>누구세요</a:t>
            </a:r>
            <a:r>
              <a:rPr lang="en-US" altLang="ko-KR" sz="1400" dirty="0">
                <a:solidFill>
                  <a:schemeClr val="bg1"/>
                </a:solidFill>
              </a:rPr>
              <a:t>\"</a:t>
            </a:r>
            <a:r>
              <a:rPr lang="ko-KR" altLang="en-US" sz="1400" dirty="0">
                <a:solidFill>
                  <a:schemeClr val="bg1"/>
                </a:solidFill>
              </a:rPr>
              <a:t>라고 했습니다</a:t>
            </a:r>
            <a:r>
              <a:rPr lang="en-US" altLang="ko-KR" sz="1400" dirty="0">
                <a:solidFill>
                  <a:schemeClr val="bg1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8" name="타원 27">
            <a:extLst>
              <a:ext uri="{FF2B5EF4-FFF2-40B4-BE49-F238E27FC236}">
                <a16:creationId xmlns:a16="http://schemas.microsoft.com/office/drawing/2014/main" id="{802D93D7-7F97-9441-B2CB-D31DF8A4015C}"/>
              </a:ext>
            </a:extLst>
          </p:cNvPr>
          <p:cNvSpPr/>
          <p:nvPr/>
        </p:nvSpPr>
        <p:spPr>
          <a:xfrm>
            <a:off x="304446" y="60321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4572000" y="3789040"/>
            <a:ext cx="3105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식과 연산자</a:t>
            </a:r>
          </a:p>
        </p:txBody>
      </p:sp>
    </p:spTree>
    <p:extLst>
      <p:ext uri="{BB962C8B-B14F-4D97-AF65-F5344CB8AC3E}">
        <p14:creationId xmlns:p14="http://schemas.microsoft.com/office/powerpoint/2010/main" val="3243396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0"/>
            <a:ext cx="63779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1228164"/>
            <a:ext cx="7955280" cy="440167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자바스크립트의 연산과 연산자 종류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산술 연산자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5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가지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더하기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(+),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빼기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(-),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곱하기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(*),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나누기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(/),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나머지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(%)</a:t>
            </a: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연산의 결과는 항상 </a:t>
            </a:r>
            <a:r>
              <a:rPr lang="ko-KR" altLang="en-US" b="1" dirty="0">
                <a:solidFill>
                  <a:schemeClr val="accent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실수</a:t>
            </a:r>
            <a:endParaRPr lang="en-US" altLang="ko-KR" b="1" dirty="0">
              <a:solidFill>
                <a:schemeClr val="accent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4534202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3688" y="568319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3272"/>
            <a:ext cx="7594752" cy="16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191756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6-8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산술 연산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200" dirty="0">
                <a:solidFill>
                  <a:schemeClr val="bg1"/>
                </a:solidFill>
              </a:rPr>
              <a:t>산술연산</a:t>
            </a:r>
            <a:r>
              <a:rPr lang="en-US" altLang="ko-KR" sz="12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&lt;h3&gt;</a:t>
            </a:r>
            <a:r>
              <a:rPr lang="ko-KR" altLang="en-US" sz="1200" dirty="0">
                <a:solidFill>
                  <a:schemeClr val="bg1"/>
                </a:solidFill>
              </a:rPr>
              <a:t>산술연산</a:t>
            </a:r>
            <a:r>
              <a:rPr lang="en-US" altLang="ko-KR" sz="12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hr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</a:rPr>
              <a:t> x=32;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</a:rPr>
              <a:t> total = 100 + x*2/4 - 3; // total</a:t>
            </a:r>
            <a:r>
              <a:rPr lang="ko-KR" altLang="en-US" sz="1200" dirty="0">
                <a:solidFill>
                  <a:schemeClr val="bg1"/>
                </a:solidFill>
              </a:rPr>
              <a:t>은 </a:t>
            </a:r>
            <a:r>
              <a:rPr lang="en-US" altLang="ko-KR" sz="1200" dirty="0">
                <a:solidFill>
                  <a:schemeClr val="bg1"/>
                </a:solidFill>
              </a:rPr>
              <a:t>113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</a:rPr>
              <a:t> div = x / 10; // div</a:t>
            </a:r>
            <a:r>
              <a:rPr lang="ko-KR" altLang="en-US" sz="1200" dirty="0">
                <a:solidFill>
                  <a:schemeClr val="bg1"/>
                </a:solidFill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</a:rPr>
              <a:t>3.2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</a:rPr>
              <a:t> mod = x % 2; // x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로 나눈 나머지</a:t>
            </a:r>
            <a:r>
              <a:rPr lang="en-US" altLang="ko-KR" sz="1200" dirty="0">
                <a:solidFill>
                  <a:schemeClr val="bg1"/>
                </a:solidFill>
              </a:rPr>
              <a:t>, 0</a:t>
            </a:r>
          </a:p>
          <a:p>
            <a:pPr defTabSz="180000"/>
            <a:endParaRPr lang="ko-KR" altLang="en-US" sz="12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</a:rPr>
              <a:t>("x : " + </a:t>
            </a:r>
            <a:r>
              <a:rPr lang="en-US" altLang="ko-KR" sz="1200" b="1" dirty="0">
                <a:solidFill>
                  <a:schemeClr val="bg1"/>
                </a:solidFill>
              </a:rPr>
              <a:t>x</a:t>
            </a:r>
            <a:r>
              <a:rPr lang="en-US" altLang="ko-KR" sz="1200" dirty="0">
                <a:solidFill>
                  <a:schemeClr val="bg1"/>
                </a:solidFill>
              </a:rPr>
              <a:t> + "&lt;</a:t>
            </a:r>
            <a:r>
              <a:rPr lang="en-US" altLang="ko-KR" sz="1200" dirty="0" err="1">
                <a:solidFill>
                  <a:schemeClr val="bg1"/>
                </a:solidFill>
              </a:rPr>
              <a:t>br</a:t>
            </a:r>
            <a:r>
              <a:rPr lang="en-US" altLang="ko-KR" sz="1200" dirty="0">
                <a:solidFill>
                  <a:schemeClr val="bg1"/>
                </a:solidFill>
              </a:rPr>
              <a:t>&gt;&lt;</a:t>
            </a:r>
            <a:r>
              <a:rPr lang="en-US" altLang="ko-KR" sz="1200" dirty="0" err="1">
                <a:solidFill>
                  <a:schemeClr val="bg1"/>
                </a:solidFill>
              </a:rPr>
              <a:t>br</a:t>
            </a:r>
            <a:r>
              <a:rPr lang="en-US" altLang="ko-KR" sz="12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</a:rPr>
              <a:t>("100 + x*2/4 - 3 = " + </a:t>
            </a:r>
            <a:r>
              <a:rPr lang="en-US" altLang="ko-KR" sz="1200" b="1" dirty="0">
                <a:solidFill>
                  <a:schemeClr val="bg1"/>
                </a:solidFill>
              </a:rPr>
              <a:t>total</a:t>
            </a:r>
            <a:r>
              <a:rPr lang="en-US" altLang="ko-KR" sz="1200" dirty="0">
                <a:solidFill>
                  <a:schemeClr val="bg1"/>
                </a:solidFill>
              </a:rPr>
              <a:t> + "&lt;</a:t>
            </a:r>
            <a:r>
              <a:rPr lang="en-US" altLang="ko-KR" sz="1200" dirty="0" err="1">
                <a:solidFill>
                  <a:schemeClr val="bg1"/>
                </a:solidFill>
              </a:rPr>
              <a:t>br</a:t>
            </a:r>
            <a:r>
              <a:rPr lang="en-US" altLang="ko-KR" sz="12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</a:rPr>
              <a:t>("x/10 = " + </a:t>
            </a:r>
            <a:r>
              <a:rPr lang="en-US" altLang="ko-KR" sz="1200" b="1" dirty="0">
                <a:solidFill>
                  <a:schemeClr val="bg1"/>
                </a:solidFill>
              </a:rPr>
              <a:t>div</a:t>
            </a:r>
            <a:r>
              <a:rPr lang="en-US" altLang="ko-KR" sz="1200" dirty="0">
                <a:solidFill>
                  <a:schemeClr val="bg1"/>
                </a:solidFill>
              </a:rPr>
              <a:t> + "&lt;</a:t>
            </a:r>
            <a:r>
              <a:rPr lang="en-US" altLang="ko-KR" sz="1200" dirty="0" err="1">
                <a:solidFill>
                  <a:schemeClr val="bg1"/>
                </a:solidFill>
              </a:rPr>
              <a:t>br</a:t>
            </a:r>
            <a:r>
              <a:rPr lang="en-US" altLang="ko-KR" sz="12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</a:rPr>
              <a:t>("x%2 = " + </a:t>
            </a:r>
            <a:r>
              <a:rPr lang="en-US" altLang="ko-KR" sz="1200" b="1" dirty="0">
                <a:solidFill>
                  <a:schemeClr val="bg1"/>
                </a:solidFill>
              </a:rPr>
              <a:t>mod</a:t>
            </a:r>
            <a:r>
              <a:rPr lang="en-US" altLang="ko-KR" sz="1200" dirty="0">
                <a:solidFill>
                  <a:schemeClr val="bg1"/>
                </a:solidFill>
              </a:rPr>
              <a:t> + "&lt;</a:t>
            </a:r>
            <a:r>
              <a:rPr lang="en-US" altLang="ko-KR" sz="1200" dirty="0" err="1">
                <a:solidFill>
                  <a:schemeClr val="bg1"/>
                </a:solidFill>
              </a:rPr>
              <a:t>br</a:t>
            </a:r>
            <a:r>
              <a:rPr lang="en-US" altLang="ko-KR" sz="12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</a:rPr>
              <a:t>&lt;/html&gt;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13330"/>
            <a:ext cx="2664296" cy="3010584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985BE870-5BF9-FF45-846A-B71C0F546A24}"/>
              </a:ext>
            </a:extLst>
          </p:cNvPr>
          <p:cNvSpPr/>
          <p:nvPr/>
        </p:nvSpPr>
        <p:spPr>
          <a:xfrm>
            <a:off x="149850" y="573698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97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56276" y="1315791"/>
            <a:ext cx="8153400" cy="504056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증감 연산자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++, -- 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a  =  1;</a:t>
            </a:r>
          </a:p>
          <a:p>
            <a:r>
              <a:rPr lang="en-US" altLang="ko-KR" sz="2000" dirty="0"/>
              <a:t>b  =  </a:t>
            </a:r>
            <a:r>
              <a:rPr lang="en-US" altLang="ko-KR" sz="2000" b="1" dirty="0"/>
              <a:t>a ++</a:t>
            </a:r>
            <a:r>
              <a:rPr lang="en-US" altLang="ko-KR" sz="2000" dirty="0"/>
              <a:t>;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/>
              <a:t>a  =  1;</a:t>
            </a:r>
          </a:p>
          <a:p>
            <a:pPr fontAlgn="base"/>
            <a:r>
              <a:rPr lang="en-US" altLang="ko-KR" sz="2000" dirty="0"/>
              <a:t>b  =  </a:t>
            </a:r>
            <a:r>
              <a:rPr lang="en-US" altLang="ko-KR" sz="2000" b="1" dirty="0"/>
              <a:t>++ a</a:t>
            </a:r>
            <a:r>
              <a:rPr lang="en-US" altLang="ko-KR" sz="2000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(b) </a:t>
            </a:r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(a) </a:t>
            </a:r>
            <a:r>
              <a:rPr lang="ko-KR" altLang="en-US" sz="1600" dirty="0">
                <a:latin typeface="KBIZgo R" panose="02020503020101020101" pitchFamily="18" charset="-127"/>
                <a:ea typeface="KBIZgo R" panose="02020503020101020101" pitchFamily="18" charset="-127"/>
              </a:rPr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a++</a:t>
            </a:r>
            <a:r>
              <a:rPr lang="ko-KR" altLang="en-US" sz="1000" dirty="0">
                <a:solidFill>
                  <a:schemeClr val="bg1"/>
                </a:solidFill>
              </a:rPr>
              <a:t>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연산은 증가 전의 값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을 반환하여 </a:t>
            </a:r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ko-KR" altLang="en-US" sz="1000" dirty="0">
                <a:solidFill>
                  <a:schemeClr val="bg1"/>
                </a:solidFill>
              </a:rPr>
              <a:t>의 값은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57816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578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ym typeface="Wingdings"/>
              </a:rPr>
              <a:t>CSS3</a:t>
            </a:r>
            <a:r>
              <a:rPr lang="ko-KR" altLang="en-US" sz="2400" b="1" dirty="0">
                <a:sym typeface="Wingdings"/>
              </a:rPr>
              <a:t>로 </a:t>
            </a:r>
            <a:r>
              <a:rPr lang="en-US" altLang="ko-KR" sz="2400" b="1" dirty="0">
                <a:sym typeface="Wingdings"/>
              </a:rPr>
              <a:t>HTML </a:t>
            </a:r>
            <a:r>
              <a:rPr lang="ko-KR" altLang="en-US" sz="2400" b="1" dirty="0">
                <a:sym typeface="Wingdings"/>
              </a:rPr>
              <a:t>태그가 출력되는 위치 설정</a:t>
            </a:r>
            <a:endParaRPr lang="ko-KR" altLang="en-US" sz="22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z-index : </a:t>
            </a:r>
            <a:r>
              <a:rPr lang="ko-KR" altLang="en-US" sz="2400" dirty="0">
                <a:sym typeface="Wingdings"/>
              </a:rPr>
              <a:t>콘텐츠가 중첩되어 보일 때 우선순위 설정</a:t>
            </a:r>
          </a:p>
          <a:p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31584" y="2924252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Visibility: </a:t>
            </a:r>
            <a:r>
              <a:rPr lang="ko-KR" altLang="en-US" sz="2400" dirty="0">
                <a:sym typeface="Wingdings"/>
              </a:rPr>
              <a:t>요소의 가시성 조절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91295"/>
            <a:ext cx="154241" cy="1542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5E6155-1E7A-384F-BC61-1F75DCF99D58}"/>
              </a:ext>
            </a:extLst>
          </p:cNvPr>
          <p:cNvSpPr txBox="1"/>
          <p:nvPr/>
        </p:nvSpPr>
        <p:spPr>
          <a:xfrm>
            <a:off x="1341865" y="3462678"/>
            <a:ext cx="5921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Overflow: </a:t>
            </a:r>
            <a:r>
              <a:rPr lang="ko-KR" altLang="en-US" sz="2400" dirty="0">
                <a:sym typeface="Wingdings"/>
              </a:rPr>
              <a:t>내용이 요소의 크기를 벗어났을 때 어떻게 처리할지를 설정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pic>
        <p:nvPicPr>
          <p:cNvPr id="45" name="그림 14">
            <a:extLst>
              <a:ext uri="{FF2B5EF4-FFF2-40B4-BE49-F238E27FC236}">
                <a16:creationId xmlns:a16="http://schemas.microsoft.com/office/drawing/2014/main" id="{9636BA89-E892-0647-9414-E28F7F7C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05" y="3629721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8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77405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6018" y="1303677"/>
            <a:ext cx="7955280" cy="4069080"/>
          </a:xfrm>
        </p:spPr>
        <p:txBody>
          <a:bodyPr/>
          <a:lstStyle/>
          <a:p>
            <a:r>
              <a:rPr lang="ko-KR" altLang="en-US" dirty="0"/>
              <a:t>대입 연산 </a:t>
            </a:r>
            <a:r>
              <a:rPr lang="en-US" altLang="ko-KR" dirty="0"/>
              <a:t>: </a:t>
            </a:r>
            <a:r>
              <a:rPr lang="ko-KR" altLang="en-US" dirty="0"/>
              <a:t>오른쪽 식의 결과를 왼쪽 변수에 대입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대입연산자 종류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2060848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		// 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		// 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8045" y="381001"/>
            <a:ext cx="6377940" cy="1293028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6–9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대입 연산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대입 연산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대입 연산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x=3, y=3, z=3;</a:t>
            </a:r>
          </a:p>
          <a:p>
            <a:pPr defTabSz="180000"/>
            <a:r>
              <a:rPr lang="es-E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document.write("x=" + x + ", y=" + y);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pl-PL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document.write(", z=" + z + "&lt;br&gt;&lt;br&gt;");</a:t>
            </a: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x += 3; // x=x+3 -&gt; x=6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y *= 3; // y=y*3 -&gt; y=9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z %= 2; // z=z%2 -&gt; z=1</a:t>
            </a: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("x += 3;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실행 후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 x=" + x + "&lt;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("y *= 3;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실행 후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 y=" + y + "&lt;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("z %= 2;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실행 후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 z=" + z);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A6D9B596-505C-E549-B198-B02BA6D77A44}"/>
              </a:ext>
            </a:extLst>
          </p:cNvPr>
          <p:cNvSpPr/>
          <p:nvPr/>
        </p:nvSpPr>
        <p:spPr>
          <a:xfrm>
            <a:off x="107504" y="6102112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9636" y="-60900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8336" y="1556792"/>
            <a:ext cx="7955280" cy="4069080"/>
          </a:xfrm>
        </p:spPr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: </a:t>
            </a:r>
            <a:r>
              <a:rPr lang="ko-KR" altLang="en-US" dirty="0"/>
              <a:t>두 값 비교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 연산자 종류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2636912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		// 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4612550"/>
            <a:ext cx="7823835" cy="13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274" y="136524"/>
            <a:ext cx="6377940" cy="107355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6-10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비교 연산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비교 연산</a:t>
            </a:r>
            <a:r>
              <a:rPr lang="en-US" altLang="ko-KR" sz="14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비교 연산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x=13, y=7;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("x=" + x + ", y=" + y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==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(x ==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!=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(x !=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&gt;=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(x &gt;=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&gt;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+ (x &gt;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&lt;=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</a:t>
            </a:r>
            <a:r>
              <a:rPr lang="en-US" altLang="ko-KR" sz="1400" b="1" dirty="0">
                <a:solidFill>
                  <a:schemeClr val="bg1"/>
                </a:solidFill>
              </a:rPr>
              <a:t> (x &lt;=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("x &lt; y 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en-US" altLang="ko-KR" sz="1400" b="1" dirty="0">
                <a:solidFill>
                  <a:schemeClr val="bg1"/>
                </a:solidFill>
              </a:rPr>
              <a:t>(x &lt; y)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75B9EF7E-4552-D445-9614-33440A2DCA7C}"/>
              </a:ext>
            </a:extLst>
          </p:cNvPr>
          <p:cNvSpPr/>
          <p:nvPr/>
        </p:nvSpPr>
        <p:spPr>
          <a:xfrm>
            <a:off x="200875" y="5879720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71" y="554883"/>
            <a:ext cx="6377940" cy="75440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2871" y="1563355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논리 연산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AND, OR, NOT</a:t>
            </a: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논리 연산 종류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2225461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	// 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28" y="4217754"/>
            <a:ext cx="7843838" cy="14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15175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6–11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논리 연산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논리 연산</a:t>
            </a:r>
            <a:r>
              <a:rPr lang="en-US" altLang="ko-KR" sz="14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논리 연산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</a:rPr>
              <a:t> x=true, y=false;</a:t>
            </a:r>
          </a:p>
          <a:p>
            <a:pPr defTabSz="180000"/>
            <a:r>
              <a:rPr lang="es-ES" altLang="ko-KR" sz="1400" dirty="0">
                <a:solidFill>
                  <a:schemeClr val="bg1"/>
                </a:solidFill>
              </a:rPr>
              <a:t>	document.write("x=" + x + ", y=" + y + "&lt;br&gt;&lt;br&gt;");</a:t>
            </a:r>
          </a:p>
          <a:p>
            <a:pPr defTabSz="180000"/>
            <a:r>
              <a:rPr lang="es-ES" altLang="ko-KR" sz="1400" dirty="0">
                <a:solidFill>
                  <a:schemeClr val="bg1"/>
                </a:solidFill>
              </a:rPr>
              <a:t>	document.write("x &amp;&amp; y : "+ (</a:t>
            </a:r>
            <a:r>
              <a:rPr lang="es-ES" altLang="ko-KR" sz="1400" b="1" dirty="0">
                <a:solidFill>
                  <a:schemeClr val="bg1"/>
                </a:solidFill>
              </a:rPr>
              <a:t>x&amp;&amp;y</a:t>
            </a:r>
            <a:r>
              <a:rPr lang="es-ES" altLang="ko-KR" sz="1400" dirty="0">
                <a:solidFill>
                  <a:schemeClr val="bg1"/>
                </a:solidFill>
              </a:rPr>
              <a:t>) +"&lt;br&gt;");</a:t>
            </a:r>
          </a:p>
          <a:p>
            <a:pPr defTabSz="180000"/>
            <a:r>
              <a:rPr lang="es-ES" altLang="ko-KR" sz="1400" dirty="0">
                <a:solidFill>
                  <a:schemeClr val="bg1"/>
                </a:solidFill>
              </a:rPr>
              <a:t>	document.write("x || y : "+ (</a:t>
            </a:r>
            <a:r>
              <a:rPr lang="es-ES" altLang="ko-KR" sz="1400" b="1" dirty="0">
                <a:solidFill>
                  <a:schemeClr val="bg1"/>
                </a:solidFill>
              </a:rPr>
              <a:t>x||y</a:t>
            </a:r>
            <a:r>
              <a:rPr lang="es-ES" altLang="ko-KR" sz="1400" dirty="0">
                <a:solidFill>
                  <a:schemeClr val="bg1"/>
                </a:solidFill>
              </a:rPr>
              <a:t>) +"&lt;br&gt;");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("!x : " + (</a:t>
            </a:r>
            <a:r>
              <a:rPr lang="en-US" altLang="ko-KR" sz="1400" b="1" dirty="0">
                <a:solidFill>
                  <a:schemeClr val="bg1"/>
                </a:solidFill>
              </a:rPr>
              <a:t>!x</a:t>
            </a:r>
            <a:r>
              <a:rPr lang="en-US" altLang="ko-KR" sz="1400" dirty="0">
                <a:solidFill>
                  <a:schemeClr val="bg1"/>
                </a:solidFill>
              </a:rPr>
              <a:t>) +"&lt;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it-IT" altLang="ko-KR" sz="1400" dirty="0">
                <a:solidFill>
                  <a:schemeClr val="bg1"/>
                </a:solidFill>
              </a:rPr>
              <a:t>	document.write("(3&gt;2) &amp;&amp; (3&lt;4) : " + (</a:t>
            </a:r>
            <a:r>
              <a:rPr lang="it-IT" altLang="ko-KR" sz="1400" b="1" dirty="0">
                <a:solidFill>
                  <a:schemeClr val="bg1"/>
                </a:solidFill>
              </a:rPr>
              <a:t>(3&gt;2)&amp;&amp;(3&lt;4)</a:t>
            </a:r>
            <a:r>
              <a:rPr lang="it-IT" altLang="ko-KR" sz="1400" dirty="0">
                <a:solidFill>
                  <a:schemeClr val="bg1"/>
                </a:solidFill>
              </a:rPr>
              <a:t>) + "&lt;br&gt;");</a:t>
            </a:r>
          </a:p>
          <a:p>
            <a:pPr defTabSz="180000"/>
            <a:r>
              <a:rPr lang="it-IT" altLang="ko-KR" sz="1400" dirty="0">
                <a:solidFill>
                  <a:schemeClr val="bg1"/>
                </a:solidFill>
              </a:rPr>
              <a:t>	document.write("(3==-2) || (-1&lt;0) : " + (</a:t>
            </a:r>
            <a:r>
              <a:rPr lang="it-IT" altLang="ko-KR" sz="1400" b="1" dirty="0">
                <a:solidFill>
                  <a:schemeClr val="bg1"/>
                </a:solidFill>
              </a:rPr>
              <a:t>(3==2)||(-1&lt;0)</a:t>
            </a:r>
            <a:r>
              <a:rPr lang="it-IT" altLang="ko-KR" sz="1400" dirty="0">
                <a:solidFill>
                  <a:schemeClr val="bg1"/>
                </a:solidFill>
              </a:rPr>
              <a:t>));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B6332F61-5B47-4E41-B457-A4BD4ADE4E99}"/>
              </a:ext>
            </a:extLst>
          </p:cNvPr>
          <p:cNvSpPr/>
          <p:nvPr/>
        </p:nvSpPr>
        <p:spPr>
          <a:xfrm>
            <a:off x="179512" y="60321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1700" y="99612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628800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조건 연산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condition ?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expT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expF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condition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이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true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이면 전체 결과는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expT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의 계산 값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false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이면 </a:t>
            </a:r>
            <a:r>
              <a:rPr lang="en-US" altLang="ko-KR" dirty="0" err="1">
                <a:latin typeface="KBIZgo R" panose="02020503020101020101" pitchFamily="18" charset="-127"/>
                <a:ea typeface="KBIZgo R" panose="02020503020101020101" pitchFamily="18" charset="-127"/>
              </a:rPr>
              <a:t>expF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75656" y="340173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74479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6–12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조건 연산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4265" y="1636792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조건 연산</a:t>
            </a:r>
            <a:r>
              <a:rPr lang="en-US" altLang="ko-KR" sz="14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조건 연산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a=3, b=5;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("a=" + a + ", b=" + b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</a:t>
            </a:r>
            <a:r>
              <a:rPr lang="ko-KR" altLang="en-US" sz="1400" dirty="0">
                <a:solidFill>
                  <a:schemeClr val="bg1"/>
                </a:solidFill>
              </a:rPr>
              <a:t>두수의 차이 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(</a:t>
            </a:r>
            <a:r>
              <a:rPr lang="en-US" altLang="ko-KR" sz="1400" b="1" dirty="0">
                <a:solidFill>
                  <a:schemeClr val="bg1"/>
                </a:solidFill>
              </a:rPr>
              <a:t>(a&gt;b)?(a-b):(b-a)</a:t>
            </a:r>
            <a:r>
              <a:rPr lang="en-US" altLang="ko-KR" sz="1400" dirty="0">
                <a:solidFill>
                  <a:schemeClr val="bg1"/>
                </a:solidFill>
              </a:rPr>
              <a:t>));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CC414305-86A8-7F40-A4CC-5358B0AB6390}"/>
              </a:ext>
            </a:extLst>
          </p:cNvPr>
          <p:cNvSpPr/>
          <p:nvPr/>
        </p:nvSpPr>
        <p:spPr>
          <a:xfrm>
            <a:off x="350061" y="5468001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비트 개념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비트 연산 종류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비트들끼리의 비트 논리 연산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비트 시프트 연산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592" y="2348880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1867" y="333909"/>
            <a:ext cx="6377940" cy="1041827"/>
          </a:xfrm>
        </p:spPr>
        <p:txBody>
          <a:bodyPr/>
          <a:lstStyle/>
          <a:p>
            <a:pPr fontAlgn="base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비트 논리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98186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84" y="4292074"/>
            <a:ext cx="7003733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CSS3</a:t>
            </a:r>
            <a:r>
              <a:rPr lang="ko-KR" altLang="en-US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로 리스트 꾸미기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2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List-style-type: </a:t>
            </a:r>
            <a:r>
              <a:rPr lang="ko-KR" altLang="en-US" sz="2400" dirty="0" err="1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마커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 종류 지정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12518" y="2587749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List-style-image: </a:t>
            </a:r>
            <a:r>
              <a:rPr lang="ko-KR" altLang="en-US" sz="2400" dirty="0" err="1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마커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 이미지 지정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2754792"/>
            <a:ext cx="154241" cy="1542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5E6155-1E7A-384F-BC61-1F75DCF99D58}"/>
              </a:ext>
            </a:extLst>
          </p:cNvPr>
          <p:cNvSpPr txBox="1"/>
          <p:nvPr/>
        </p:nvSpPr>
        <p:spPr>
          <a:xfrm>
            <a:off x="1322799" y="3126175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List-style-position: </a:t>
            </a:r>
            <a:r>
              <a:rPr lang="ko-KR" altLang="en-US" sz="2400" dirty="0" err="1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마커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 출력 위치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5" name="그림 14">
            <a:extLst>
              <a:ext uri="{FF2B5EF4-FFF2-40B4-BE49-F238E27FC236}">
                <a16:creationId xmlns:a16="http://schemas.microsoft.com/office/drawing/2014/main" id="{9636BA89-E892-0647-9414-E28F7F7C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1" y="3239684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24D938-7E5B-C940-97D8-E2039C2230E3}"/>
              </a:ext>
            </a:extLst>
          </p:cNvPr>
          <p:cNvSpPr txBox="1"/>
          <p:nvPr/>
        </p:nvSpPr>
        <p:spPr>
          <a:xfrm>
            <a:off x="1312518" y="3664601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List-style: </a:t>
            </a:r>
            <a:r>
              <a:rPr lang="ko-KR" altLang="en-US" sz="2400" dirty="0" err="1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축약형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FE14A2A3-2C44-7742-BDB0-361DA7E1B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3831644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91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68393"/>
            <a:ext cx="6377940" cy="9561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10732" y="1275225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시프트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저장 공간에서 비트들의 오른쪽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/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왼쪽 이동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549788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400" y="153779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6–13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비트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4187" y="1060490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&lt;html&gt;&lt;head&gt;&lt;title&gt;</a:t>
            </a:r>
            <a:r>
              <a:rPr lang="ko-KR" altLang="en-US" sz="1000" dirty="0">
                <a:solidFill>
                  <a:schemeClr val="bg1"/>
                </a:solidFill>
              </a:rPr>
              <a:t>비트 연산</a:t>
            </a:r>
            <a:r>
              <a:rPr lang="en-US" altLang="ko-KR" sz="10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000" b="1" dirty="0">
                <a:solidFill>
                  <a:schemeClr val="bg1"/>
                </a:solidFill>
              </a:rPr>
              <a:t>function digit8(v) { </a:t>
            </a:r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숫자 </a:t>
            </a:r>
            <a:r>
              <a:rPr lang="en-US" altLang="ko-KR" sz="1000" dirty="0">
                <a:solidFill>
                  <a:schemeClr val="bg1"/>
                </a:solidFill>
              </a:rPr>
              <a:t>v</a:t>
            </a:r>
            <a:r>
              <a:rPr lang="ko-KR" altLang="en-US" sz="1000" dirty="0">
                <a:solidFill>
                  <a:schemeClr val="bg1"/>
                </a:solidFill>
              </a:rPr>
              <a:t>를 </a:t>
            </a:r>
            <a:r>
              <a:rPr lang="en-US" altLang="ko-KR" sz="1000" dirty="0">
                <a:solidFill>
                  <a:schemeClr val="bg1"/>
                </a:solidFill>
              </a:rPr>
              <a:t>8</a:t>
            </a:r>
            <a:r>
              <a:rPr lang="ko-KR" altLang="en-US" sz="1000" dirty="0">
                <a:solidFill>
                  <a:schemeClr val="bg1"/>
                </a:solidFill>
              </a:rPr>
              <a:t>비트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진수로 변환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var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str</a:t>
            </a:r>
            <a:r>
              <a:rPr lang="en-US" altLang="ko-KR" sz="1000" dirty="0">
                <a:solidFill>
                  <a:schemeClr val="bg1"/>
                </a:solidFill>
              </a:rPr>
              <a:t>="";</a:t>
            </a:r>
          </a:p>
          <a:p>
            <a:pPr defTabSz="180000"/>
            <a:r>
              <a:rPr lang="nn-NO" altLang="ko-KR" sz="1000" dirty="0">
                <a:solidFill>
                  <a:schemeClr val="bg1"/>
                </a:solidFill>
              </a:rPr>
              <a:t>	for(i=0; i&lt;8; i++, v&lt;&lt;=1) {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	if((v &amp; 0x80)) </a:t>
            </a:r>
            <a:r>
              <a:rPr lang="en-US" altLang="ko-KR" sz="1000" dirty="0" err="1">
                <a:solidFill>
                  <a:schemeClr val="bg1"/>
                </a:solidFill>
              </a:rPr>
              <a:t>str</a:t>
            </a:r>
            <a:r>
              <a:rPr lang="en-US" altLang="ko-KR" sz="1000" dirty="0">
                <a:solidFill>
                  <a:schemeClr val="bg1"/>
                </a:solidFill>
              </a:rPr>
              <a:t> += "1";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	else </a:t>
            </a:r>
            <a:r>
              <a:rPr lang="en-US" altLang="ko-KR" sz="1000" dirty="0" err="1">
                <a:solidFill>
                  <a:schemeClr val="bg1"/>
                </a:solidFill>
              </a:rPr>
              <a:t>str</a:t>
            </a:r>
            <a:r>
              <a:rPr lang="en-US" altLang="ko-KR" sz="1000" dirty="0">
                <a:solidFill>
                  <a:schemeClr val="bg1"/>
                </a:solidFill>
              </a:rPr>
              <a:t> += "0";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}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return </a:t>
            </a:r>
            <a:r>
              <a:rPr lang="en-US" altLang="ko-KR" sz="1000" dirty="0" err="1">
                <a:solidFill>
                  <a:schemeClr val="bg1"/>
                </a:solidFill>
              </a:rPr>
              <a:t>str</a:t>
            </a:r>
            <a:r>
              <a:rPr lang="en-US" altLang="ko-KR" sz="1000" dirty="0">
                <a:solidFill>
                  <a:schemeClr val="bg1"/>
                </a:solidFill>
              </a:rPr>
              <a:t>;</a:t>
            </a:r>
          </a:p>
          <a:p>
            <a:pPr defTabSz="180000"/>
            <a:r>
              <a:rPr lang="en-US" altLang="ko-KR" sz="1000" b="1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&lt;h3&gt;</a:t>
            </a:r>
            <a:r>
              <a:rPr lang="ko-KR" altLang="en-US" sz="1000" dirty="0">
                <a:solidFill>
                  <a:schemeClr val="bg1"/>
                </a:solidFill>
              </a:rPr>
              <a:t>비트 논리 연산과 시프트 연산</a:t>
            </a:r>
            <a:r>
              <a:rPr lang="en-US" altLang="ko-KR" sz="10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en-US" altLang="ko-KR" sz="1000" dirty="0" err="1">
                <a:solidFill>
                  <a:schemeClr val="bg1"/>
                </a:solidFill>
              </a:rPr>
              <a:t>hr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000" b="1" dirty="0">
                <a:solidFill>
                  <a:schemeClr val="bg1"/>
                </a:solidFill>
              </a:rPr>
              <a:t>	</a:t>
            </a:r>
            <a:r>
              <a:rPr lang="en-US" altLang="ko-KR" sz="1000" b="1" dirty="0" err="1">
                <a:solidFill>
                  <a:schemeClr val="bg1"/>
                </a:solidFill>
              </a:rPr>
              <a:t>var</a:t>
            </a:r>
            <a:r>
              <a:rPr lang="en-US" altLang="ko-KR" sz="1000" b="1" dirty="0">
                <a:solidFill>
                  <a:schemeClr val="bg1"/>
                </a:solidFill>
              </a:rPr>
              <a:t> x=10, y=3;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</a:t>
            </a:r>
            <a:r>
              <a:rPr lang="en-US" altLang="ko-KR" sz="1000" b="1" dirty="0">
                <a:solidFill>
                  <a:schemeClr val="bg1"/>
                </a:solidFill>
              </a:rPr>
              <a:t>&lt;pre&gt;</a:t>
            </a:r>
            <a:r>
              <a:rPr lang="en-US" altLang="ko-KR" sz="1000" dirty="0">
                <a:solidFill>
                  <a:schemeClr val="bg1"/>
                </a:solidFill>
              </a:rPr>
              <a:t>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("x=" + x + ", y=" + y + "&lt;</a:t>
            </a:r>
            <a:r>
              <a:rPr lang="en-US" altLang="ko-KR" sz="1000" dirty="0" err="1">
                <a:solidFill>
                  <a:schemeClr val="bg1"/>
                </a:solidFill>
              </a:rPr>
              <a:t>br</a:t>
            </a:r>
            <a:r>
              <a:rPr lang="en-US" altLang="ko-KR" sz="1000" dirty="0">
                <a:solidFill>
                  <a:schemeClr val="bg1"/>
                </a:solidFill>
              </a:rPr>
              <a:t>&gt;"); </a:t>
            </a:r>
            <a:endParaRPr lang="ko-KR" altLang="en-US" sz="10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("x : 				" + digit8(</a:t>
            </a:r>
            <a:r>
              <a:rPr lang="en-US" altLang="ko-KR" sz="1000" b="1" dirty="0">
                <a:solidFill>
                  <a:schemeClr val="bg1"/>
                </a:solidFill>
              </a:rPr>
              <a:t>x</a:t>
            </a:r>
            <a:r>
              <a:rPr lang="en-US" altLang="ko-KR" sz="1000" dirty="0">
                <a:solidFill>
                  <a:schemeClr val="bg1"/>
                </a:solidFill>
              </a:rPr>
              <a:t>) + "&lt;</a:t>
            </a:r>
            <a:r>
              <a:rPr lang="en-US" altLang="ko-KR" sz="1000" dirty="0" err="1">
                <a:solidFill>
                  <a:schemeClr val="bg1"/>
                </a:solidFill>
              </a:rPr>
              <a:t>br</a:t>
            </a:r>
            <a:r>
              <a:rPr lang="en-US" altLang="ko-KR" sz="1000" dirty="0">
                <a:solidFill>
                  <a:schemeClr val="bg1"/>
                </a:solidFill>
              </a:rPr>
              <a:t>&gt;"); </a:t>
            </a:r>
            <a:endParaRPr lang="ko-KR" altLang="en-US" sz="10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("y : 				" + digit8(</a:t>
            </a:r>
            <a:r>
              <a:rPr lang="en-US" altLang="ko-KR" sz="1000" b="1" dirty="0">
                <a:solidFill>
                  <a:schemeClr val="bg1"/>
                </a:solidFill>
              </a:rPr>
              <a:t>y</a:t>
            </a:r>
            <a:r>
              <a:rPr lang="en-US" altLang="ko-KR" sz="1000" dirty="0">
                <a:solidFill>
                  <a:schemeClr val="bg1"/>
                </a:solidFill>
              </a:rPr>
              <a:t>) + "&lt;</a:t>
            </a:r>
            <a:r>
              <a:rPr lang="en-US" altLang="ko-KR" sz="1000" dirty="0" err="1">
                <a:solidFill>
                  <a:schemeClr val="bg1"/>
                </a:solidFill>
              </a:rPr>
              <a:t>br</a:t>
            </a:r>
            <a:r>
              <a:rPr lang="en-US" altLang="ko-KR" sz="1000" dirty="0">
                <a:solidFill>
                  <a:schemeClr val="bg1"/>
                </a:solidFill>
              </a:rPr>
              <a:t>&gt;"); </a:t>
            </a:r>
            <a:endParaRPr lang="ko-KR" altLang="en-US" sz="10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("&lt;</a:t>
            </a:r>
            <a:r>
              <a:rPr lang="en-US" altLang="ko-KR" sz="1000" dirty="0" err="1">
                <a:solidFill>
                  <a:schemeClr val="bg1"/>
                </a:solidFill>
              </a:rPr>
              <a:t>hr</a:t>
            </a:r>
            <a:r>
              <a:rPr lang="en-US" altLang="ko-KR" sz="10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s-ES" altLang="ko-KR" sz="1000" dirty="0">
                <a:solidFill>
                  <a:schemeClr val="bg1"/>
                </a:solidFill>
              </a:rPr>
              <a:t>	document.write("x &amp; y  : 		" + digit8(</a:t>
            </a:r>
            <a:r>
              <a:rPr lang="es-ES" altLang="ko-KR" sz="1000" b="1" dirty="0">
                <a:solidFill>
                  <a:schemeClr val="bg1"/>
                </a:solidFill>
              </a:rPr>
              <a:t>x&amp;y</a:t>
            </a:r>
            <a:r>
              <a:rPr lang="es-ES" altLang="ko-KR" sz="1000" dirty="0">
                <a:solidFill>
                  <a:schemeClr val="bg1"/>
                </a:solidFill>
              </a:rPr>
              <a:t>) + "&lt;br&gt;");</a:t>
            </a:r>
          </a:p>
          <a:p>
            <a:pPr defTabSz="180000"/>
            <a:r>
              <a:rPr lang="es-ES" altLang="ko-KR" sz="1000" dirty="0">
                <a:solidFill>
                  <a:schemeClr val="bg1"/>
                </a:solidFill>
              </a:rPr>
              <a:t>	document.write("x | y  : 		" + digit8(</a:t>
            </a:r>
            <a:r>
              <a:rPr lang="es-ES" altLang="ko-KR" sz="1000" b="1" dirty="0">
                <a:solidFill>
                  <a:schemeClr val="bg1"/>
                </a:solidFill>
              </a:rPr>
              <a:t>x|y</a:t>
            </a:r>
            <a:r>
              <a:rPr lang="es-ES" altLang="ko-KR" sz="1000" dirty="0">
                <a:solidFill>
                  <a:schemeClr val="bg1"/>
                </a:solidFill>
              </a:rPr>
              <a:t>) + "&lt;br&gt;");</a:t>
            </a:r>
          </a:p>
          <a:p>
            <a:pPr defTabSz="180000"/>
            <a:r>
              <a:rPr lang="es-ES" altLang="ko-KR" sz="1000" dirty="0">
                <a:solidFill>
                  <a:schemeClr val="bg1"/>
                </a:solidFill>
              </a:rPr>
              <a:t>	document.write("x ^ y  : 		" + digit8(</a:t>
            </a:r>
            <a:r>
              <a:rPr lang="es-ES" altLang="ko-KR" sz="1000" b="1" dirty="0">
                <a:solidFill>
                  <a:schemeClr val="bg1"/>
                </a:solidFill>
              </a:rPr>
              <a:t>x^y</a:t>
            </a:r>
            <a:r>
              <a:rPr lang="es-ES" altLang="ko-KR" sz="1000" dirty="0">
                <a:solidFill>
                  <a:schemeClr val="bg1"/>
                </a:solidFill>
              </a:rPr>
              <a:t>) + "&lt;br&gt;");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("~x     : 		" + digit8(</a:t>
            </a:r>
            <a:r>
              <a:rPr lang="en-US" altLang="ko-KR" sz="1000" b="1" dirty="0">
                <a:solidFill>
                  <a:schemeClr val="bg1"/>
                </a:solidFill>
              </a:rPr>
              <a:t>~x</a:t>
            </a:r>
            <a:r>
              <a:rPr lang="en-US" altLang="ko-KR" sz="1000" dirty="0">
                <a:solidFill>
                  <a:schemeClr val="bg1"/>
                </a:solidFill>
              </a:rPr>
              <a:t>) + "&lt;</a:t>
            </a:r>
            <a:r>
              <a:rPr lang="en-US" altLang="ko-KR" sz="1000" dirty="0" err="1">
                <a:solidFill>
                  <a:schemeClr val="bg1"/>
                </a:solidFill>
              </a:rPr>
              <a:t>br</a:t>
            </a:r>
            <a:r>
              <a:rPr lang="en-US" altLang="ko-KR" sz="10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("&lt;</a:t>
            </a:r>
            <a:r>
              <a:rPr lang="en-US" altLang="ko-KR" sz="1000" dirty="0" err="1">
                <a:solidFill>
                  <a:schemeClr val="bg1"/>
                </a:solidFill>
              </a:rPr>
              <a:t>hr</a:t>
            </a:r>
            <a:r>
              <a:rPr lang="en-US" altLang="ko-KR" sz="10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fr-FR" altLang="ko-KR" sz="1000" dirty="0">
                <a:solidFill>
                  <a:schemeClr val="bg1"/>
                </a:solidFill>
              </a:rPr>
              <a:t>	document.write("x &lt;&lt; 1 : 		" + digit8(</a:t>
            </a:r>
            <a:r>
              <a:rPr lang="fr-FR" altLang="ko-KR" sz="1000" b="1" dirty="0">
                <a:solidFill>
                  <a:schemeClr val="bg1"/>
                </a:solidFill>
              </a:rPr>
              <a:t>x&lt;&lt;1</a:t>
            </a:r>
            <a:r>
              <a:rPr lang="fr-FR" altLang="ko-KR" sz="1000" dirty="0">
                <a:solidFill>
                  <a:schemeClr val="bg1"/>
                </a:solidFill>
              </a:rPr>
              <a:t>) + " (" + (x&lt;&lt;1) + ")&lt;br&gt;");</a:t>
            </a:r>
          </a:p>
          <a:p>
            <a:pPr defTabSz="180000"/>
            <a:r>
              <a:rPr lang="fr-FR" altLang="ko-KR" sz="1000" dirty="0">
                <a:solidFill>
                  <a:schemeClr val="bg1"/>
                </a:solidFill>
              </a:rPr>
              <a:t>	document.write("x &gt;&gt; 1 : 		" + digit8(</a:t>
            </a:r>
            <a:r>
              <a:rPr lang="fr-FR" altLang="ko-KR" sz="1000" b="1" dirty="0">
                <a:solidFill>
                  <a:schemeClr val="bg1"/>
                </a:solidFill>
              </a:rPr>
              <a:t>x&gt;&gt;1</a:t>
            </a:r>
            <a:r>
              <a:rPr lang="fr-FR" altLang="ko-KR" sz="1000" dirty="0">
                <a:solidFill>
                  <a:schemeClr val="bg1"/>
                </a:solidFill>
              </a:rPr>
              <a:t>) + " (" + (x&gt;&gt;1) + ")&lt;br&gt;");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("x &gt;&gt;&gt; 1: 	" + digit8(</a:t>
            </a:r>
            <a:r>
              <a:rPr lang="en-US" altLang="ko-KR" sz="1000" b="1" dirty="0">
                <a:solidFill>
                  <a:schemeClr val="bg1"/>
                </a:solidFill>
              </a:rPr>
              <a:t>x&gt;&gt;&gt;1</a:t>
            </a:r>
            <a:r>
              <a:rPr lang="en-US" altLang="ko-KR" sz="1000" dirty="0">
                <a:solidFill>
                  <a:schemeClr val="bg1"/>
                </a:solidFill>
              </a:rPr>
              <a:t>) + " (" + (x&gt;&gt;&gt;1) + ")");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000" dirty="0">
                <a:solidFill>
                  <a:schemeClr val="bg1"/>
                </a:solidFill>
              </a:rPr>
              <a:t>("</a:t>
            </a:r>
            <a:r>
              <a:rPr lang="en-US" altLang="ko-KR" sz="1000" b="1" dirty="0">
                <a:solidFill>
                  <a:schemeClr val="bg1"/>
                </a:solidFill>
              </a:rPr>
              <a:t>&lt;/pre&gt;</a:t>
            </a:r>
            <a:r>
              <a:rPr lang="en-US" altLang="ko-KR" sz="1000" dirty="0">
                <a:solidFill>
                  <a:schemeClr val="bg1"/>
                </a:solidFill>
              </a:rPr>
              <a:t>");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&lt;/html&gt;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11031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곱하기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나누기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</a:p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효과</a:t>
            </a:r>
          </a:p>
        </p:txBody>
      </p:sp>
      <p:sp>
        <p:nvSpPr>
          <p:cNvPr id="8" name="타원 27">
            <a:extLst>
              <a:ext uri="{FF2B5EF4-FFF2-40B4-BE49-F238E27FC236}">
                <a16:creationId xmlns:a16="http://schemas.microsoft.com/office/drawing/2014/main" id="{5B81F042-50C5-7A4E-82C5-2CB69546081F}"/>
              </a:ext>
            </a:extLst>
          </p:cNvPr>
          <p:cNvSpPr/>
          <p:nvPr/>
        </p:nvSpPr>
        <p:spPr>
          <a:xfrm>
            <a:off x="18686" y="6055813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44540"/>
            <a:ext cx="6377940" cy="926717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문자열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77501" y="1189797"/>
            <a:ext cx="7955280" cy="406908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문자열 연결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+, +=</a:t>
            </a: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순서에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유의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문자열 비교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비교 연산자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(!=, ==, &gt; , &lt;, &lt;=, &gt;=)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는 문자열 비교에 사용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867301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	//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	// 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	// 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	// 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chemeClr val="accent1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400" kern="0" dirty="0">
                <a:solidFill>
                  <a:schemeClr val="accent1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75656" y="3706340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	// 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	//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16513" y="58002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7126" y="268149"/>
            <a:ext cx="6377940" cy="9002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6-14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문자열 연산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문자열 연산</a:t>
            </a:r>
            <a:r>
              <a:rPr lang="en-US" altLang="ko-KR" sz="1400" dirty="0">
                <a:solidFill>
                  <a:schemeClr val="bg1"/>
                </a:solidFill>
              </a:rPr>
              <a:t>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문자열 연산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"</a:t>
            </a:r>
            <a:r>
              <a:rPr lang="en-US" altLang="ko-KR" sz="1400" b="1" dirty="0" err="1">
                <a:solidFill>
                  <a:schemeClr val="bg1"/>
                </a:solidFill>
              </a:rPr>
              <a:t>abc</a:t>
            </a:r>
            <a:r>
              <a:rPr lang="en-US" altLang="ko-KR" sz="1400" b="1" dirty="0">
                <a:solidFill>
                  <a:schemeClr val="bg1"/>
                </a:solidFill>
              </a:rPr>
              <a:t>" + 23</a:t>
            </a:r>
            <a:r>
              <a:rPr lang="en-US" altLang="ko-KR" sz="1400" dirty="0">
                <a:solidFill>
                  <a:schemeClr val="bg1"/>
                </a:solidFill>
              </a:rPr>
              <a:t>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23 + "</a:t>
            </a:r>
            <a:r>
              <a:rPr lang="en-US" altLang="ko-KR" sz="1400" b="1" dirty="0" err="1">
                <a:solidFill>
                  <a:schemeClr val="bg1"/>
                </a:solidFill>
              </a:rPr>
              <a:t>abc</a:t>
            </a:r>
            <a:r>
              <a:rPr lang="en-US" altLang="ko-KR" sz="1400" b="1" dirty="0">
                <a:solidFill>
                  <a:schemeClr val="bg1"/>
                </a:solidFill>
              </a:rPr>
              <a:t>" </a:t>
            </a:r>
            <a:r>
              <a:rPr lang="en-US" altLang="ko-KR" sz="1400" dirty="0">
                <a:solidFill>
                  <a:schemeClr val="bg1"/>
                </a:solidFill>
              </a:rPr>
              <a:t>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23 + "35"</a:t>
            </a:r>
            <a:r>
              <a:rPr lang="en-US" altLang="ko-KR" sz="1400" dirty="0">
                <a:solidFill>
                  <a:schemeClr val="bg1"/>
                </a:solidFill>
              </a:rPr>
              <a:t>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23 + 35</a:t>
            </a:r>
            <a:r>
              <a:rPr lang="en-US" altLang="ko-KR" sz="1400" dirty="0">
                <a:solidFill>
                  <a:schemeClr val="bg1"/>
                </a:solidFill>
              </a:rPr>
              <a:t>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23 + 35</a:t>
            </a:r>
            <a:r>
              <a:rPr lang="en-US" altLang="ko-KR" sz="1400" dirty="0">
                <a:solidFill>
                  <a:schemeClr val="bg1"/>
                </a:solidFill>
              </a:rPr>
              <a:t> + "</a:t>
            </a:r>
            <a:r>
              <a:rPr lang="en-US" altLang="ko-KR" sz="1400" dirty="0" err="1">
                <a:solidFill>
                  <a:schemeClr val="bg1"/>
                </a:solidFill>
              </a:rPr>
              <a:t>abc</a:t>
            </a:r>
            <a:r>
              <a:rPr lang="en-US" altLang="ko-KR" sz="1400" dirty="0">
                <a:solidFill>
                  <a:schemeClr val="bg1"/>
                </a:solidFill>
              </a:rPr>
              <a:t>"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it-IT" altLang="ko-KR" sz="1400" dirty="0">
                <a:solidFill>
                  <a:schemeClr val="bg1"/>
                </a:solidFill>
              </a:rPr>
              <a:t>	document.write(</a:t>
            </a:r>
            <a:r>
              <a:rPr lang="it-IT" altLang="ko-KR" sz="1400" b="1" dirty="0">
                <a:solidFill>
                  <a:schemeClr val="bg1"/>
                </a:solidFill>
              </a:rPr>
              <a:t>"abc" + 23 + 35</a:t>
            </a:r>
            <a:r>
              <a:rPr lang="it-IT" altLang="ko-KR" sz="1400" dirty="0">
                <a:solidFill>
                  <a:schemeClr val="bg1"/>
                </a:solidFill>
              </a:rPr>
              <a:t> + "&lt;br&gt;&lt;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  <a:r>
              <a:rPr lang="it-IT" altLang="ko-KR" sz="1400" dirty="0">
                <a:solidFill>
                  <a:schemeClr val="bg1"/>
                </a:solidFill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name = "</a:t>
            </a:r>
            <a:r>
              <a:rPr lang="en-US" altLang="ko-KR" sz="1400" dirty="0" err="1">
                <a:solidFill>
                  <a:schemeClr val="bg1"/>
                </a:solidFill>
              </a:rPr>
              <a:t>kitae</a:t>
            </a:r>
            <a:r>
              <a:rPr lang="en-US" altLang="ko-KR" sz="1400" dirty="0">
                <a:solidFill>
                  <a:schemeClr val="bg1"/>
                </a:solidFill>
              </a:rPr>
              <a:t>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name == "</a:t>
            </a:r>
            <a:r>
              <a:rPr lang="en-US" altLang="ko-KR" sz="1400" b="1" dirty="0" err="1">
                <a:solidFill>
                  <a:schemeClr val="bg1"/>
                </a:solidFill>
              </a:rPr>
              <a:t>kitae</a:t>
            </a:r>
            <a:r>
              <a:rPr lang="en-US" altLang="ko-KR" sz="1400" b="1" dirty="0">
                <a:solidFill>
                  <a:schemeClr val="bg1"/>
                </a:solidFill>
              </a:rPr>
              <a:t>"</a:t>
            </a:r>
            <a:r>
              <a:rPr lang="en-US" altLang="ko-KR" sz="1400" dirty="0">
                <a:solidFill>
                  <a:schemeClr val="bg1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chemeClr val="bg1"/>
                </a:solidFill>
              </a:rPr>
              <a:t>name &gt; "park"</a:t>
            </a:r>
            <a:r>
              <a:rPr lang="en-US" altLang="ko-KR" sz="1400" dirty="0">
                <a:solidFill>
                  <a:schemeClr val="bg1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876256" y="3789040"/>
            <a:ext cx="2058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조건문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150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175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if, if-else</a:t>
            </a:r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if, if-else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if(a &gt; b) {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(“a</a:t>
            </a:r>
            <a:r>
              <a:rPr lang="ko-KR" altLang="en-US" sz="1100" dirty="0">
                <a:solidFill>
                  <a:schemeClr val="bg1"/>
                </a:solidFill>
              </a:rPr>
              <a:t>가 크다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거짓인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if(a &gt; b) {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(“a</a:t>
            </a:r>
            <a:r>
              <a:rPr lang="ko-KR" altLang="en-US" sz="1100" dirty="0">
                <a:solidFill>
                  <a:schemeClr val="bg1"/>
                </a:solidFill>
              </a:rPr>
              <a:t>가 크다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else {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(“a</a:t>
            </a:r>
            <a:r>
              <a:rPr lang="ko-KR" altLang="en-US" sz="1100" dirty="0">
                <a:solidFill>
                  <a:schemeClr val="bg1"/>
                </a:solidFill>
              </a:rPr>
              <a:t>가 크지 않다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</a:t>
            </a:r>
            <a:r>
              <a:rPr lang="ko-KR" altLang="en-US" sz="1200" dirty="0"/>
              <a:t>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</a:t>
            </a:r>
            <a:r>
              <a:rPr lang="ko-KR" altLang="en-US" sz="1200" dirty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else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if(a &gt; b) { </a:t>
            </a:r>
            <a:endParaRPr lang="ko-KR" altLang="en-US" sz="11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(“a</a:t>
            </a:r>
            <a:r>
              <a:rPr lang="ko-KR" altLang="en-US" sz="1100" dirty="0">
                <a:solidFill>
                  <a:schemeClr val="bg1"/>
                </a:solidFill>
              </a:rPr>
              <a:t>가 크다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else if(a &lt; b) {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(“b</a:t>
            </a:r>
            <a:r>
              <a:rPr lang="ko-KR" altLang="en-US" sz="1100" dirty="0">
                <a:solidFill>
                  <a:schemeClr val="bg1"/>
                </a:solidFill>
              </a:rPr>
              <a:t>가 크다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else </a:t>
            </a:r>
          </a:p>
          <a:p>
            <a:pPr defTabSz="180000"/>
            <a:r>
              <a:rPr lang="en-US" altLang="ko-KR" sz="1100" dirty="0">
                <a:solidFill>
                  <a:schemeClr val="bg1"/>
                </a:solidFill>
              </a:rPr>
              <a:t>	</a:t>
            </a:r>
            <a:r>
              <a:rPr lang="en-US" altLang="ko-KR" sz="11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100" dirty="0">
                <a:solidFill>
                  <a:schemeClr val="bg1"/>
                </a:solidFill>
              </a:rPr>
              <a:t>(“a</a:t>
            </a:r>
            <a:r>
              <a:rPr lang="ko-KR" altLang="en-US" sz="1100" dirty="0">
                <a:solidFill>
                  <a:schemeClr val="bg1"/>
                </a:solidFill>
              </a:rPr>
              <a:t>와 </a:t>
            </a:r>
            <a:r>
              <a:rPr lang="en-US" altLang="ko-KR" sz="1100" dirty="0">
                <a:solidFill>
                  <a:schemeClr val="bg1"/>
                </a:solidFill>
              </a:rPr>
              <a:t>b</a:t>
            </a:r>
            <a:r>
              <a:rPr lang="ko-KR" altLang="en-US" sz="1100" dirty="0">
                <a:solidFill>
                  <a:schemeClr val="bg1"/>
                </a:solidFill>
              </a:rPr>
              <a:t>는 같다</a:t>
            </a:r>
            <a:r>
              <a:rPr lang="en-US" altLang="ko-KR" sz="1100" dirty="0">
                <a:solidFill>
                  <a:schemeClr val="bg1"/>
                </a:solidFill>
              </a:rPr>
              <a:t>“);</a:t>
            </a:r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240" y="188729"/>
            <a:ext cx="6377940" cy="9798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6–15 if-else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6466" y="1185278"/>
            <a:ext cx="480405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&lt;head&gt;&lt;title&gt;if-else&lt;/title&gt;&lt;/head&gt;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&lt;h3&gt;if-else</a:t>
            </a:r>
            <a:r>
              <a:rPr lang="ko-KR" altLang="en-US" sz="1400" dirty="0">
                <a:solidFill>
                  <a:schemeClr val="bg1"/>
                </a:solidFill>
              </a:rPr>
              <a:t>를 이용한 학점 매기기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grade;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var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score = prompt("</a:t>
            </a:r>
            <a:r>
              <a:rPr lang="ko-KR" altLang="en-US" sz="1400" b="1" dirty="0">
                <a:solidFill>
                  <a:schemeClr val="bg1"/>
                </a:solidFill>
              </a:rPr>
              <a:t>황기태 님 점수를 입력하세요</a:t>
            </a:r>
            <a:r>
              <a:rPr lang="en-US" altLang="ko-KR" sz="1400" b="1" dirty="0">
                <a:solidFill>
                  <a:schemeClr val="bg1"/>
                </a:solidFill>
              </a:rPr>
              <a:t>", 100);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score = </a:t>
            </a:r>
            <a:r>
              <a:rPr lang="en-US" altLang="ko-KR" sz="1400" dirty="0" err="1">
                <a:solidFill>
                  <a:schemeClr val="bg1"/>
                </a:solidFill>
              </a:rPr>
              <a:t>parseInt</a:t>
            </a:r>
            <a:r>
              <a:rPr lang="en-US" altLang="ko-KR" sz="1400" dirty="0">
                <a:solidFill>
                  <a:schemeClr val="bg1"/>
                </a:solidFill>
              </a:rPr>
              <a:t>(score); // </a:t>
            </a:r>
            <a:r>
              <a:rPr lang="ko-KR" altLang="en-US" sz="1400" dirty="0">
                <a:solidFill>
                  <a:schemeClr val="bg1"/>
                </a:solidFill>
              </a:rPr>
              <a:t>문자열을 숫자로 바꿈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if(score &gt;= 90) // score</a:t>
            </a:r>
            <a:r>
              <a:rPr lang="ko-KR" altLang="en-US" sz="1400" dirty="0">
                <a:solidFill>
                  <a:schemeClr val="bg1"/>
                </a:solidFill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</a:rPr>
              <a:t>90 </a:t>
            </a:r>
            <a:r>
              <a:rPr lang="ko-KR" altLang="en-US" sz="1400" dirty="0">
                <a:solidFill>
                  <a:schemeClr val="bg1"/>
                </a:solidFill>
              </a:rPr>
              <a:t>이상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grade = "A";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else if(score &gt;= 80) // 80 </a:t>
            </a:r>
            <a:r>
              <a:rPr lang="ko-KR" altLang="en-US" sz="1400" dirty="0">
                <a:solidFill>
                  <a:schemeClr val="bg1"/>
                </a:solidFill>
              </a:rPr>
              <a:t>이상 </a:t>
            </a:r>
            <a:r>
              <a:rPr lang="en-US" altLang="ko-KR" sz="1400" dirty="0">
                <a:solidFill>
                  <a:schemeClr val="bg1"/>
                </a:solidFill>
              </a:rPr>
              <a:t>90 </a:t>
            </a:r>
            <a:r>
              <a:rPr lang="ko-KR" altLang="en-US" sz="1400" dirty="0">
                <a:solidFill>
                  <a:schemeClr val="bg1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grade = "B";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else if(score &gt;= 70) // 70 </a:t>
            </a:r>
            <a:r>
              <a:rPr lang="ko-KR" altLang="en-US" sz="1400" dirty="0">
                <a:solidFill>
                  <a:schemeClr val="bg1"/>
                </a:solidFill>
              </a:rPr>
              <a:t>이상 </a:t>
            </a:r>
            <a:r>
              <a:rPr lang="en-US" altLang="ko-KR" sz="1400" dirty="0">
                <a:solidFill>
                  <a:schemeClr val="bg1"/>
                </a:solidFill>
              </a:rPr>
              <a:t>80 </a:t>
            </a:r>
            <a:r>
              <a:rPr lang="ko-KR" altLang="en-US" sz="1400" dirty="0">
                <a:solidFill>
                  <a:schemeClr val="bg1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grade = "C";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else if(score &gt;= 60) // 60 </a:t>
            </a:r>
            <a:r>
              <a:rPr lang="ko-KR" altLang="en-US" sz="1400" dirty="0">
                <a:solidFill>
                  <a:schemeClr val="bg1"/>
                </a:solidFill>
              </a:rPr>
              <a:t>이상 </a:t>
            </a:r>
            <a:r>
              <a:rPr lang="en-US" altLang="ko-KR" sz="1400" dirty="0">
                <a:solidFill>
                  <a:schemeClr val="bg1"/>
                </a:solidFill>
              </a:rPr>
              <a:t>70 </a:t>
            </a:r>
            <a:r>
              <a:rPr lang="ko-KR" altLang="en-US" sz="1400" dirty="0">
                <a:solidFill>
                  <a:schemeClr val="bg1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grade = "D";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else // 60 </a:t>
            </a:r>
            <a:r>
              <a:rPr lang="ko-KR" altLang="en-US" sz="1400" dirty="0">
                <a:solidFill>
                  <a:schemeClr val="bg1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grade = "F";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(score + "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grade + "</a:t>
            </a:r>
            <a:r>
              <a:rPr lang="ko-KR" altLang="en-US" sz="1400" dirty="0">
                <a:solidFill>
                  <a:schemeClr val="bg1"/>
                </a:solidFill>
              </a:rPr>
              <a:t>입니다</a:t>
            </a:r>
            <a:r>
              <a:rPr lang="en-US" altLang="ko-KR" sz="1400" dirty="0">
                <a:solidFill>
                  <a:schemeClr val="bg1"/>
                </a:solidFill>
              </a:rPr>
              <a:t>.&lt;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931621" y="1266803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9" name="타원 27">
            <a:extLst>
              <a:ext uri="{FF2B5EF4-FFF2-40B4-BE49-F238E27FC236}">
                <a16:creationId xmlns:a16="http://schemas.microsoft.com/office/drawing/2014/main" id="{6B881357-066B-9F46-855C-2E1156106C00}"/>
              </a:ext>
            </a:extLst>
          </p:cNvPr>
          <p:cNvSpPr/>
          <p:nvPr/>
        </p:nvSpPr>
        <p:spPr>
          <a:xfrm>
            <a:off x="-15300" y="610060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switch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33144" y="1561683"/>
            <a:ext cx="7955280" cy="4069080"/>
          </a:xfrm>
        </p:spPr>
        <p:txBody>
          <a:bodyPr/>
          <a:lstStyle/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switch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값에 따라 서로 다른 코드를 실행할 때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 switch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값과 같을 때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default: // </a:t>
            </a:r>
            <a:r>
              <a:rPr lang="ko-KR" altLang="en-US" sz="1400" dirty="0"/>
              <a:t>어느 값과도 같지 않을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fruits="</a:t>
            </a:r>
            <a:r>
              <a:rPr lang="ko-KR" altLang="en-US" sz="1400" dirty="0">
                <a:solidFill>
                  <a:schemeClr val="bg1"/>
                </a:solidFill>
              </a:rPr>
              <a:t>사과</a:t>
            </a:r>
            <a:r>
              <a:rPr lang="en-US" altLang="ko-KR" sz="1400" dirty="0">
                <a:solidFill>
                  <a:schemeClr val="bg1"/>
                </a:solidFill>
              </a:rPr>
              <a:t>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switch(fruits) {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바나나</a:t>
            </a:r>
            <a:r>
              <a:rPr lang="en-US" altLang="ko-KR" sz="1400" dirty="0">
                <a:solidFill>
                  <a:schemeClr val="bg1"/>
                </a:solidFill>
              </a:rPr>
              <a:t>":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price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= 200; break;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사과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price = 300; break;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체리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price = 400; break;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default: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</a:t>
            </a:r>
            <a:r>
              <a:rPr lang="ko-KR" altLang="en-US" sz="1400" dirty="0">
                <a:solidFill>
                  <a:schemeClr val="bg1"/>
                </a:solidFill>
              </a:rPr>
              <a:t>팔지 않습니다</a:t>
            </a:r>
            <a:r>
              <a:rPr lang="en-US" altLang="ko-KR" sz="1400" dirty="0">
                <a:solidFill>
                  <a:schemeClr val="bg1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price = 0;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</a:p>
          <a:p>
            <a:pPr defTabSz="180000"/>
            <a:endParaRPr lang="en-US" altLang="ko-KR" sz="14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// switch </a:t>
            </a:r>
            <a:r>
              <a:rPr lang="ko-KR" altLang="en-US" sz="1400" dirty="0">
                <a:solidFill>
                  <a:schemeClr val="bg1"/>
                </a:solidFill>
              </a:rPr>
              <a:t>문의 실행 결과 </a:t>
            </a:r>
            <a:r>
              <a:rPr lang="en-US" altLang="ko-KR" sz="1400" dirty="0">
                <a:solidFill>
                  <a:schemeClr val="bg1"/>
                </a:solidFill>
              </a:rPr>
              <a:t>price=300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209995"/>
            <a:ext cx="6377940" cy="897281"/>
          </a:xfrm>
        </p:spPr>
        <p:txBody>
          <a:bodyPr/>
          <a:lstStyle/>
          <a:p>
            <a:pPr lvl="0"/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case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문의 ‘값’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4360" y="1394460"/>
            <a:ext cx="7955280" cy="4069080"/>
          </a:xfrm>
        </p:spPr>
        <p:txBody>
          <a:bodyPr/>
          <a:lstStyle/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case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문의 ‘값’은 상수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리터럴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)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만 가능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잘 작성된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case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case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문의 ‘값’에 변수나 식은 사용 불가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2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잘못 작성된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case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63688" y="2431368"/>
            <a:ext cx="504056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“Seoul”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4974933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8504" y="291261"/>
            <a:ext cx="7467168" cy="1055594"/>
          </a:xfrm>
        </p:spPr>
        <p:txBody>
          <a:bodyPr/>
          <a:lstStyle/>
          <a:p>
            <a:pPr lvl="0"/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switch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문에서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break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문의 역할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94360" y="1592168"/>
            <a:ext cx="7955280" cy="4069080"/>
          </a:xfrm>
        </p:spPr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82472" y="2779043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400" dirty="0">
                  <a:solidFill>
                    <a:schemeClr val="bg1"/>
                  </a:solidFill>
                </a:rPr>
                <a:t> city="Seoul";</a:t>
              </a:r>
            </a:p>
            <a:p>
              <a:pPr defTabSz="180000"/>
              <a:r>
                <a:rPr lang="en-US" altLang="ko-KR" sz="1400" b="1" dirty="0">
                  <a:solidFill>
                    <a:schemeClr val="bg1"/>
                  </a:solidFill>
                </a:rPr>
                <a:t>switch(city)</a:t>
              </a:r>
              <a:r>
                <a:rPr lang="en-US" altLang="ko-KR" sz="1400" dirty="0">
                  <a:solidFill>
                    <a:schemeClr val="bg1"/>
                  </a:solidFill>
                </a:rPr>
                <a:t> {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case "Seoul":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	</a:t>
              </a:r>
              <a:r>
                <a:rPr lang="en-US" altLang="ko-KR" sz="1400" b="1" dirty="0" err="1">
                  <a:solidFill>
                    <a:schemeClr val="bg1"/>
                  </a:solidFill>
                </a:rPr>
                <a:t>document.write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("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서울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");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	</a:t>
              </a:r>
              <a:r>
                <a:rPr lang="en-US" altLang="ko-KR" sz="1400" strike="sngStrike" dirty="0">
                  <a:solidFill>
                    <a:schemeClr val="bg1"/>
                  </a:solidFill>
                </a:rPr>
                <a:t>break;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case "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NewYork</a:t>
              </a:r>
              <a:r>
                <a:rPr lang="en-US" altLang="ko-KR" sz="1400" dirty="0">
                  <a:solidFill>
                    <a:schemeClr val="bg1"/>
                  </a:solidFill>
                </a:rPr>
                <a:t>":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	</a:t>
              </a:r>
              <a:r>
                <a:rPr lang="en-US" altLang="ko-KR" sz="1400" b="1" dirty="0" err="1">
                  <a:solidFill>
                    <a:schemeClr val="bg1"/>
                  </a:solidFill>
                </a:rPr>
                <a:t>document.write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("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뉴욕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");</a:t>
              </a:r>
            </a:p>
            <a:p>
              <a:pPr defTabSz="180000"/>
              <a:r>
                <a:rPr lang="en-US" altLang="ko-KR" sz="1400" b="1" dirty="0">
                  <a:solidFill>
                    <a:schemeClr val="bg1"/>
                  </a:solidFill>
                </a:rPr>
                <a:t>		break;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case "Paris":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	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document.write</a:t>
              </a:r>
              <a:r>
                <a:rPr lang="en-US" altLang="ko-KR" sz="1400" dirty="0">
                  <a:solidFill>
                    <a:schemeClr val="bg1"/>
                  </a:solidFill>
                </a:rPr>
                <a:t>("</a:t>
              </a:r>
              <a:r>
                <a:rPr lang="ko-KR" altLang="en-US" sz="1400" dirty="0">
                  <a:solidFill>
                    <a:schemeClr val="bg1"/>
                  </a:solidFill>
                </a:rPr>
                <a:t>파리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");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		break;</a:t>
              </a:r>
            </a:p>
            <a:p>
              <a:pPr defTabSz="180000"/>
              <a:r>
                <a:rPr lang="en-US" altLang="ko-KR" sz="1400" dirty="0">
                  <a:solidFill>
                    <a:schemeClr val="bg1"/>
                  </a:solidFill>
                </a:rPr>
                <a:t>}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day="</a:t>
            </a:r>
            <a:r>
              <a:rPr lang="ko-KR" altLang="en-US" sz="1400" dirty="0">
                <a:solidFill>
                  <a:schemeClr val="bg1"/>
                </a:solidFill>
              </a:rPr>
              <a:t>월</a:t>
            </a:r>
            <a:r>
              <a:rPr lang="en-US" altLang="ko-KR" sz="1400" dirty="0">
                <a:solidFill>
                  <a:schemeClr val="bg1"/>
                </a:solidFill>
              </a:rPr>
              <a:t>";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switch(day) {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월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화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수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목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금</a:t>
            </a:r>
            <a:r>
              <a:rPr lang="en-US" altLang="ko-KR" sz="1400" dirty="0">
                <a:solidFill>
                  <a:schemeClr val="bg1"/>
                </a:solidFill>
              </a:rPr>
              <a:t>": 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</a:t>
            </a:r>
            <a:r>
              <a:rPr lang="ko-KR" altLang="en-US" sz="1400" dirty="0">
                <a:solidFill>
                  <a:schemeClr val="bg1"/>
                </a:solidFill>
              </a:rPr>
              <a:t>정상영업</a:t>
            </a:r>
            <a:r>
              <a:rPr lang="en-US" altLang="ko-KR" sz="1400" dirty="0">
                <a:solidFill>
                  <a:schemeClr val="bg1"/>
                </a:solidFill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	</a:t>
            </a:r>
            <a:r>
              <a:rPr lang="en-US" altLang="ko-KR" sz="1400" b="1" dirty="0">
                <a:solidFill>
                  <a:schemeClr val="bg1"/>
                </a:solidFill>
              </a:rPr>
              <a:t>break</a:t>
            </a:r>
            <a:r>
              <a:rPr lang="en-US" altLang="ko-KR" sz="1400" dirty="0">
                <a:solidFill>
                  <a:schemeClr val="bg1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토</a:t>
            </a:r>
            <a:r>
              <a:rPr lang="en-US" altLang="ko-KR" sz="1400" dirty="0">
                <a:solidFill>
                  <a:schemeClr val="bg1"/>
                </a:solidFill>
              </a:rPr>
              <a:t>":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case "</a:t>
            </a:r>
            <a:r>
              <a:rPr lang="ko-KR" altLang="en-US" sz="1400" dirty="0">
                <a:solidFill>
                  <a:schemeClr val="bg1"/>
                </a:solidFill>
              </a:rPr>
              <a:t>일</a:t>
            </a:r>
            <a:r>
              <a:rPr lang="en-US" altLang="ko-KR" sz="1400" dirty="0">
                <a:solidFill>
                  <a:schemeClr val="bg1"/>
                </a:solidFill>
              </a:rPr>
              <a:t>": 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</a:t>
            </a:r>
            <a:r>
              <a:rPr lang="ko-KR" altLang="en-US" sz="1400" dirty="0">
                <a:solidFill>
                  <a:schemeClr val="bg1"/>
                </a:solidFill>
              </a:rPr>
              <a:t>휴일</a:t>
            </a:r>
            <a:r>
              <a:rPr lang="en-US" altLang="ko-KR" sz="1400" dirty="0">
                <a:solidFill>
                  <a:schemeClr val="bg1"/>
                </a:solidFill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	</a:t>
            </a:r>
            <a:r>
              <a:rPr lang="en-US" altLang="ko-KR" sz="1400" b="1" dirty="0">
                <a:solidFill>
                  <a:schemeClr val="bg1"/>
                </a:solidFill>
              </a:rPr>
              <a:t>break</a:t>
            </a:r>
            <a:r>
              <a:rPr lang="en-US" altLang="ko-KR" sz="1400" dirty="0">
                <a:solidFill>
                  <a:schemeClr val="bg1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break;</a:t>
            </a:r>
            <a:r>
              <a:rPr lang="ko-KR" altLang="en-US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를 만날 때까지 아래로 실행을 </a:t>
            </a:r>
            <a:endParaRPr lang="en-US" altLang="ko-KR" sz="1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en-US" altLang="ko-KR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     </a:t>
            </a:r>
            <a:r>
              <a:rPr lang="ko-KR" altLang="en-US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(b) </a:t>
            </a:r>
            <a:r>
              <a:rPr lang="ko-KR" altLang="en-US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여러 </a:t>
            </a:r>
            <a:r>
              <a:rPr lang="en-US" altLang="ko-KR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case</a:t>
            </a:r>
            <a:r>
              <a:rPr lang="ko-KR" altLang="en-US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에 대해 동일한 코드를 실행하도록</a:t>
            </a:r>
            <a:endParaRPr lang="en-US" altLang="ko-KR" sz="1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sz="1000" b="1" dirty="0">
                <a:latin typeface="KBIZgo R" panose="02020503020101020101" pitchFamily="18" charset="-127"/>
                <a:ea typeface="KBIZgo R" panose="02020503020101020101" pitchFamily="18" charset="-127"/>
              </a:rPr>
              <a:t>의도적으로 </a:t>
            </a:r>
            <a:r>
              <a:rPr lang="en-US" altLang="ko-KR" sz="1000" b="1" dirty="0">
                <a:latin typeface="KBIZgo R" panose="02020503020101020101" pitchFamily="18" charset="-127"/>
                <a:ea typeface="KBIZgo R" panose="02020503020101020101" pitchFamily="18" charset="-127"/>
              </a:rPr>
              <a:t>break; </a:t>
            </a:r>
            <a:r>
              <a:rPr lang="ko-KR" altLang="en-US" sz="1000" b="1" dirty="0">
                <a:latin typeface="KBIZgo R" panose="02020503020101020101" pitchFamily="18" charset="-127"/>
                <a:ea typeface="KBIZgo R" panose="02020503020101020101" pitchFamily="18" charset="-127"/>
              </a:rPr>
              <a:t>를 생략</a:t>
            </a:r>
            <a:r>
              <a:rPr lang="ko-KR" altLang="en-US" sz="1000" dirty="0">
                <a:latin typeface="KBIZgo R" panose="02020503020101020101" pitchFamily="18" charset="-127"/>
                <a:ea typeface="KBIZgo R" panose="02020503020101020101" pitchFamily="18" charset="-127"/>
              </a:rPr>
              <a:t>한 경우</a:t>
            </a:r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CSS3</a:t>
            </a:r>
            <a:r>
              <a:rPr lang="ko-KR" altLang="en-US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로 표 꾸미기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3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Border-width: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두께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12518" y="2587749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Border-style: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모양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2754792"/>
            <a:ext cx="154241" cy="1542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5E6155-1E7A-384F-BC61-1F75DCF99D58}"/>
              </a:ext>
            </a:extLst>
          </p:cNvPr>
          <p:cNvSpPr txBox="1"/>
          <p:nvPr/>
        </p:nvSpPr>
        <p:spPr>
          <a:xfrm>
            <a:off x="1322799" y="3126175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indent="85725"/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Border-color: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색</a:t>
            </a:r>
          </a:p>
        </p:txBody>
      </p:sp>
      <p:pic>
        <p:nvPicPr>
          <p:cNvPr id="45" name="그림 14">
            <a:extLst>
              <a:ext uri="{FF2B5EF4-FFF2-40B4-BE49-F238E27FC236}">
                <a16:creationId xmlns:a16="http://schemas.microsoft.com/office/drawing/2014/main" id="{9636BA89-E892-0647-9414-E28F7F7C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1" y="3239684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24D938-7E5B-C940-97D8-E2039C2230E3}"/>
              </a:ext>
            </a:extLst>
          </p:cNvPr>
          <p:cNvSpPr txBox="1"/>
          <p:nvPr/>
        </p:nvSpPr>
        <p:spPr>
          <a:xfrm>
            <a:off x="1312518" y="3664601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Border-radius: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박스의 모퉁이 설정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FE14A2A3-2C44-7742-BDB0-361DA7E1B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3831644"/>
            <a:ext cx="154241" cy="1542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1D611-E70C-2F43-BA83-69EC65844AA7}"/>
              </a:ext>
            </a:extLst>
          </p:cNvPr>
          <p:cNvSpPr txBox="1"/>
          <p:nvPr/>
        </p:nvSpPr>
        <p:spPr>
          <a:xfrm>
            <a:off x="1312518" y="4126266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Height, width: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셀 크기 제어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1" name="그림 14">
            <a:extLst>
              <a:ext uri="{FF2B5EF4-FFF2-40B4-BE49-F238E27FC236}">
                <a16:creationId xmlns:a16="http://schemas.microsoft.com/office/drawing/2014/main" id="{460B42EE-EF16-A64E-8389-81C72F258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4293309"/>
            <a:ext cx="154241" cy="1542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3B057E-9822-AB43-A70D-E2AAC2FC4F34}"/>
              </a:ext>
            </a:extLst>
          </p:cNvPr>
          <p:cNvSpPr txBox="1"/>
          <p:nvPr/>
        </p:nvSpPr>
        <p:spPr>
          <a:xfrm>
            <a:off x="1322799" y="4559125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Border-radius: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박스의 모퉁이 설정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4" name="그림 14">
            <a:extLst>
              <a:ext uri="{FF2B5EF4-FFF2-40B4-BE49-F238E27FC236}">
                <a16:creationId xmlns:a16="http://schemas.microsoft.com/office/drawing/2014/main" id="{D0B7FB9A-03D3-314D-95E5-BFA3E2389E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9" y="4726168"/>
            <a:ext cx="154241" cy="154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E3409E-024C-0847-B158-AB8B9911148C}"/>
              </a:ext>
            </a:extLst>
          </p:cNvPr>
          <p:cNvSpPr txBox="1"/>
          <p:nvPr/>
        </p:nvSpPr>
        <p:spPr>
          <a:xfrm>
            <a:off x="1322799" y="5020790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Padding: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여백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8" name="그림 14">
            <a:extLst>
              <a:ext uri="{FF2B5EF4-FFF2-40B4-BE49-F238E27FC236}">
                <a16:creationId xmlns:a16="http://schemas.microsoft.com/office/drawing/2014/main" id="{7A1EF6B0-F8D2-FC46-95C0-4109788C1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9" y="5187833"/>
            <a:ext cx="154241" cy="154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B289A2-D83F-984C-BACE-648D782E4CBB}"/>
              </a:ext>
            </a:extLst>
          </p:cNvPr>
          <p:cNvSpPr txBox="1"/>
          <p:nvPr/>
        </p:nvSpPr>
        <p:spPr>
          <a:xfrm>
            <a:off x="1341866" y="5461159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4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방향 개별 설정 방법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5" name="그림 14">
            <a:extLst>
              <a:ext uri="{FF2B5EF4-FFF2-40B4-BE49-F238E27FC236}">
                <a16:creationId xmlns:a16="http://schemas.microsoft.com/office/drawing/2014/main" id="{CE89A8C7-4EB7-DD41-9761-E1FC13939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06" y="5628202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23334" y="52269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26499" y="1090715"/>
            <a:ext cx="4323489" cy="56938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&lt;head&gt;&lt;title&gt;switch&lt;/title&gt;&lt;/head&gt;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&lt;h3&gt;switch </a:t>
            </a:r>
            <a:r>
              <a:rPr lang="ko-KR" altLang="en-US" sz="1400" dirty="0">
                <a:solidFill>
                  <a:schemeClr val="bg1"/>
                </a:solidFill>
              </a:rPr>
              <a:t>문으로 커피 주문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price = 0;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coffee = prompt("</a:t>
            </a:r>
            <a:r>
              <a:rPr lang="ko-KR" altLang="en-US" sz="1400" dirty="0">
                <a:solidFill>
                  <a:schemeClr val="bg1"/>
                </a:solidFill>
              </a:rPr>
              <a:t>무슨 커피 드릴까요</a:t>
            </a:r>
            <a:r>
              <a:rPr lang="en-US" altLang="ko-KR" sz="1400" dirty="0">
                <a:solidFill>
                  <a:schemeClr val="bg1"/>
                </a:solidFill>
              </a:rPr>
              <a:t>?", "");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switch(coffee) {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case "espresso" :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case "</a:t>
            </a:r>
            <a:r>
              <a:rPr lang="ko-KR" altLang="en-US" sz="1400" b="1" dirty="0" err="1">
                <a:solidFill>
                  <a:schemeClr val="bg1"/>
                </a:solidFill>
              </a:rPr>
              <a:t>에스프레소</a:t>
            </a:r>
            <a:r>
              <a:rPr lang="en-US" altLang="ko-KR" sz="1400" b="1" dirty="0">
                <a:solidFill>
                  <a:schemeClr val="bg1"/>
                </a:solidFill>
              </a:rPr>
              <a:t>"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: price = 2000;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	break;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case "</a:t>
            </a:r>
            <a:r>
              <a:rPr lang="ko-KR" altLang="en-US" sz="1400" b="1" dirty="0" err="1">
                <a:solidFill>
                  <a:schemeClr val="bg1"/>
                </a:solidFill>
              </a:rPr>
              <a:t>카푸치노</a:t>
            </a:r>
            <a:r>
              <a:rPr lang="en-US" altLang="ko-KR" sz="1400" b="1" dirty="0">
                <a:solidFill>
                  <a:schemeClr val="bg1"/>
                </a:solidFill>
              </a:rPr>
              <a:t>"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: price = 3000;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	break;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case "</a:t>
            </a:r>
            <a:r>
              <a:rPr lang="ko-KR" altLang="en-US" sz="1400" b="1" dirty="0" err="1">
                <a:solidFill>
                  <a:schemeClr val="bg1"/>
                </a:solidFill>
              </a:rPr>
              <a:t>카페라떼</a:t>
            </a:r>
            <a:r>
              <a:rPr lang="en-US" altLang="ko-KR" sz="1400" b="1" dirty="0">
                <a:solidFill>
                  <a:schemeClr val="bg1"/>
                </a:solidFill>
              </a:rPr>
              <a:t>"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: price = 3500;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	break;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default : 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b="1" dirty="0">
                <a:solidFill>
                  <a:schemeClr val="bg1"/>
                </a:solidFill>
              </a:rPr>
              <a:t>(coffee + "</a:t>
            </a:r>
            <a:r>
              <a:rPr lang="ko-KR" altLang="en-US" sz="1400" b="1" dirty="0">
                <a:solidFill>
                  <a:schemeClr val="bg1"/>
                </a:solidFill>
              </a:rPr>
              <a:t>는 없습니다</a:t>
            </a:r>
            <a:r>
              <a:rPr lang="en-US" altLang="ko-KR" sz="1400" b="1" dirty="0">
                <a:solidFill>
                  <a:schemeClr val="bg1"/>
                </a:solidFill>
              </a:rPr>
              <a:t>.");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if(price != 0)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(coffee + "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price + "</a:t>
            </a:r>
            <a:r>
              <a:rPr lang="ko-KR" altLang="en-US" sz="1400" dirty="0">
                <a:solidFill>
                  <a:schemeClr val="bg1"/>
                </a:solidFill>
              </a:rPr>
              <a:t>원입니다</a:t>
            </a:r>
            <a:r>
              <a:rPr lang="en-US" altLang="ko-KR" sz="1400" dirty="0">
                <a:solidFill>
                  <a:schemeClr val="bg1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6076" y="3122533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/>
              <a:t>“espresso”</a:t>
            </a:r>
            <a:r>
              <a:rPr lang="ko-KR" altLang="en-US" sz="1000" dirty="0"/>
              <a:t>나 </a:t>
            </a:r>
            <a:endParaRPr lang="en-US" altLang="ko-KR" sz="1000" dirty="0"/>
          </a:p>
          <a:p>
            <a:r>
              <a:rPr lang="en-US" altLang="ko-KR" sz="1000" dirty="0"/>
              <a:t>“</a:t>
            </a:r>
            <a:r>
              <a:rPr lang="ko-KR" altLang="en-US" sz="1000" dirty="0" err="1"/>
              <a:t>에스프레소</a:t>
            </a:r>
            <a:r>
              <a:rPr lang="en-US" altLang="ko-KR" sz="1000" dirty="0"/>
              <a:t>” 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경우</a:t>
            </a:r>
            <a:endParaRPr lang="en-US" altLang="ko-KR" sz="1000" dirty="0"/>
          </a:p>
          <a:p>
            <a:r>
              <a:rPr lang="ko-KR" altLang="en-US" sz="1000" dirty="0"/>
              <a:t>모두 실행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460120" y="1144913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54" y="3284984"/>
            <a:ext cx="2931021" cy="2100340"/>
          </a:xfrm>
          <a:prstGeom prst="rect">
            <a:avLst/>
          </a:prstGeom>
        </p:spPr>
      </p:pic>
      <p:sp>
        <p:nvSpPr>
          <p:cNvPr id="11" name="타원 27">
            <a:extLst>
              <a:ext uri="{FF2B5EF4-FFF2-40B4-BE49-F238E27FC236}">
                <a16:creationId xmlns:a16="http://schemas.microsoft.com/office/drawing/2014/main" id="{D0F9D50F-871C-E742-8190-8F2F7D2988CA}"/>
              </a:ext>
            </a:extLst>
          </p:cNvPr>
          <p:cNvSpPr/>
          <p:nvPr/>
        </p:nvSpPr>
        <p:spPr>
          <a:xfrm>
            <a:off x="107504" y="6159070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876256" y="3789040"/>
            <a:ext cx="2055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반복문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061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325483"/>
            <a:ext cx="6377940" cy="711107"/>
          </a:xfrm>
        </p:spPr>
        <p:txBody>
          <a:bodyPr>
            <a:normAutofit fontScale="90000"/>
          </a:bodyPr>
          <a:lstStyle/>
          <a:p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반복문</a:t>
            </a:r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for 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while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 문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en-US" altLang="ko-KR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do-while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72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16" y="1392144"/>
            <a:ext cx="6270135" cy="1450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96" y="3014540"/>
            <a:ext cx="6084168" cy="16930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838" y="4879063"/>
            <a:ext cx="6134242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57536"/>
            <a:ext cx="8082096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6–17 for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문으로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10px~35px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크기로 출력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&lt;title&gt;for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&lt;h3&gt;for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문으로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10px~35px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크기 출력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for(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size=10; size&lt;=35; size+=5) { // 5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씩 증가</a:t>
            </a:r>
            <a:endParaRPr lang="en-US" altLang="ko-KR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("&lt;span ");</a:t>
            </a:r>
          </a:p>
          <a:p>
            <a:pPr defTabSz="180000"/>
            <a:r>
              <a:rPr lang="fr-FR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document.write("style='font-size:" + size + "px'&gt;");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(size + "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px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("&lt;/span&gt;");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8FA8A48F-0323-A944-9836-FA32ACB06FFE}"/>
              </a:ext>
            </a:extLst>
          </p:cNvPr>
          <p:cNvSpPr/>
          <p:nvPr/>
        </p:nvSpPr>
        <p:spPr>
          <a:xfrm>
            <a:off x="143340" y="5890505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&lt;title&gt;while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&lt;h3&gt;while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문으로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까지 합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n = prompt("0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보다 큰 정수를 입력하세요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n =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parseInt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(n); 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문자열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while(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&lt;=n) {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//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	sum +=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("0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 n + 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까지 합은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42409"/>
            <a:ext cx="8010088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6–18 while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문으로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0~n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까지의 합 구하기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1971664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prompt()</a:t>
            </a:r>
            <a:r>
              <a:rPr lang="ko-KR" altLang="en-US" sz="1000" dirty="0">
                <a:solidFill>
                  <a:schemeClr val="bg1"/>
                </a:solidFill>
              </a:rPr>
              <a:t>가 </a:t>
            </a:r>
            <a:r>
              <a:rPr lang="ko-KR" altLang="en-US" sz="1000" dirty="0" err="1">
                <a:solidFill>
                  <a:schemeClr val="bg1"/>
                </a:solidFill>
              </a:rPr>
              <a:t>리턴한</a:t>
            </a:r>
            <a:r>
              <a:rPr lang="ko-KR" altLang="en-US" sz="1000" dirty="0">
                <a:solidFill>
                  <a:schemeClr val="bg1"/>
                </a:solidFill>
              </a:rPr>
              <a:t> 것은 문자열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1" name="타원 27">
            <a:extLst>
              <a:ext uri="{FF2B5EF4-FFF2-40B4-BE49-F238E27FC236}">
                <a16:creationId xmlns:a16="http://schemas.microsoft.com/office/drawing/2014/main" id="{CB7A446B-BF30-4140-9A6C-3AE5AD57EB4F}"/>
              </a:ext>
            </a:extLst>
          </p:cNvPr>
          <p:cNvSpPr/>
          <p:nvPr/>
        </p:nvSpPr>
        <p:spPr>
          <a:xfrm>
            <a:off x="143340" y="611460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44237"/>
            <a:ext cx="8135816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6-19 do-while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문으로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0~n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까지 합 구하기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&lt;title&gt;do-while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&lt;h3&gt;do-while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문으로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까지 합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n = prompt("0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보다 큰 정수를 입력하세요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n =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parseInt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(n); //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문자열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	do {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	sum += 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}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while(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&lt;=n); // 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가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0~n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("0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 n + 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까지 합은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prompt()</a:t>
            </a:r>
            <a:r>
              <a:rPr lang="ko-KR" altLang="en-US" sz="1000" dirty="0">
                <a:solidFill>
                  <a:schemeClr val="bg1"/>
                </a:solidFill>
              </a:rPr>
              <a:t>가 </a:t>
            </a:r>
            <a:r>
              <a:rPr lang="ko-KR" altLang="en-US" sz="1000" dirty="0" err="1">
                <a:solidFill>
                  <a:schemeClr val="bg1"/>
                </a:solidFill>
              </a:rPr>
              <a:t>리턴한</a:t>
            </a:r>
            <a:r>
              <a:rPr lang="ko-KR" altLang="en-US" sz="1000" dirty="0">
                <a:solidFill>
                  <a:schemeClr val="bg1"/>
                </a:solidFill>
              </a:rPr>
              <a:t> 것은 문자열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360" y="106030"/>
            <a:ext cx="7955280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반복문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내의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break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문과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continue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378336" y="1293514"/>
            <a:ext cx="7955280" cy="4069080"/>
          </a:xfrm>
        </p:spPr>
        <p:txBody>
          <a:bodyPr/>
          <a:lstStyle/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break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가장 안쪽 </a:t>
            </a:r>
            <a:r>
              <a:rPr lang="ko-KR" alt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반복문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하나만 벗어나도록 제어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continue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반복 코드 실행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중단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다음 반복으로 점프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869295"/>
            <a:ext cx="5793907" cy="2243830"/>
            <a:chOff x="1372633" y="2589375"/>
            <a:chExt cx="5793907" cy="2243830"/>
          </a:xfrm>
        </p:grpSpPr>
        <p:sp>
          <p:nvSpPr>
            <p:cNvPr id="4" name="직사각형 3"/>
            <p:cNvSpPr/>
            <p:nvPr/>
          </p:nvSpPr>
          <p:spPr>
            <a:xfrm>
              <a:off x="1389683" y="2589375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(a) </a:t>
              </a:r>
              <a:r>
                <a:rPr lang="ko-KR" altLang="en-US" sz="1200" dirty="0" err="1"/>
                <a:t>반복문</a:t>
              </a:r>
              <a:r>
                <a:rPr lang="ko-KR" altLang="en-US" sz="1200" dirty="0"/>
                <a:t> 벗어나기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/>
                <a:t>중첩 반복에서 현재 </a:t>
              </a:r>
              <a:r>
                <a:rPr lang="ko-KR" altLang="en-US" sz="1200" dirty="0" err="1"/>
                <a:t>반복문만</a:t>
              </a:r>
              <a:r>
                <a:rPr lang="ko-KR" altLang="en-US" sz="1200" dirty="0"/>
                <a:t> 벗어남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442" y="260648"/>
            <a:ext cx="6377940" cy="96037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6-20 break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&lt;title&gt;break </a:t>
            </a:r>
            <a:r>
              <a:rPr lang="ko-KR" altLang="en-US" sz="1400" dirty="0">
                <a:solidFill>
                  <a:schemeClr val="bg1"/>
                </a:solidFill>
              </a:rPr>
              <a:t>문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&lt;h3&gt;1</a:t>
            </a:r>
            <a:r>
              <a:rPr lang="ko-KR" altLang="en-US" sz="1400" dirty="0">
                <a:solidFill>
                  <a:schemeClr val="bg1"/>
                </a:solidFill>
              </a:rPr>
              <a:t>에서 얼마까지 더해야 </a:t>
            </a:r>
            <a:r>
              <a:rPr lang="en-US" altLang="ko-KR" sz="1400" dirty="0">
                <a:solidFill>
                  <a:schemeClr val="bg1"/>
                </a:solidFill>
              </a:rPr>
              <a:t>3000</a:t>
            </a:r>
            <a:r>
              <a:rPr lang="ko-KR" altLang="en-US" sz="1400" dirty="0">
                <a:solidFill>
                  <a:schemeClr val="bg1"/>
                </a:solidFill>
              </a:rPr>
              <a:t>을 넘는가</a:t>
            </a:r>
            <a:r>
              <a:rPr lang="en-US" altLang="ko-KR" sz="1400" dirty="0">
                <a:solidFill>
                  <a:schemeClr val="bg1"/>
                </a:solidFill>
              </a:rPr>
              <a:t>?&lt;/h3&gt;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=0, sum=0;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while(true) {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</a:rPr>
              <a:t>무한 반복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sum +=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if(sum &gt; 3000)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	</a:t>
            </a:r>
            <a:r>
              <a:rPr lang="en-US" altLang="ko-KR" sz="1400" b="1" dirty="0">
                <a:solidFill>
                  <a:schemeClr val="bg1"/>
                </a:solidFill>
              </a:rPr>
              <a:t>break;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</a:rPr>
              <a:t>합이 </a:t>
            </a:r>
            <a:r>
              <a:rPr lang="en-US" altLang="ko-KR" sz="1400" dirty="0">
                <a:solidFill>
                  <a:schemeClr val="bg1"/>
                </a:solidFill>
              </a:rPr>
              <a:t>3000</a:t>
            </a:r>
            <a:r>
              <a:rPr lang="ko-KR" altLang="en-US" sz="1400" dirty="0">
                <a:solidFill>
                  <a:schemeClr val="bg1"/>
                </a:solidFill>
              </a:rPr>
              <a:t>보다 큼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err="1">
                <a:solidFill>
                  <a:schemeClr val="bg1"/>
                </a:solidFill>
              </a:rPr>
              <a:t>반복문</a:t>
            </a:r>
            <a:r>
              <a:rPr lang="ko-KR" altLang="en-US" sz="1400" dirty="0">
                <a:solidFill>
                  <a:schemeClr val="bg1"/>
                </a:solidFill>
              </a:rPr>
              <a:t> 벗어남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++;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 + "</a:t>
            </a:r>
            <a:r>
              <a:rPr lang="ko-KR" altLang="en-US" sz="1400" dirty="0">
                <a:solidFill>
                  <a:schemeClr val="bg1"/>
                </a:solidFill>
              </a:rPr>
              <a:t>까지 더하면 </a:t>
            </a:r>
            <a:r>
              <a:rPr lang="en-US" altLang="ko-KR" sz="1400" dirty="0">
                <a:solidFill>
                  <a:schemeClr val="bg1"/>
                </a:solidFill>
              </a:rPr>
              <a:t>3000</a:t>
            </a:r>
            <a:r>
              <a:rPr lang="ko-KR" altLang="en-US" sz="1400" dirty="0">
                <a:solidFill>
                  <a:schemeClr val="bg1"/>
                </a:solidFill>
              </a:rPr>
              <a:t>을 넘음 </a:t>
            </a:r>
            <a:r>
              <a:rPr lang="en-US" altLang="ko-KR" sz="1400" dirty="0">
                <a:solidFill>
                  <a:schemeClr val="bg1"/>
                </a:solidFill>
              </a:rPr>
              <a:t>: 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sum);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E22A2610-0F6A-3245-8550-A35872CC98ED}"/>
              </a:ext>
            </a:extLst>
          </p:cNvPr>
          <p:cNvSpPr/>
          <p:nvPr/>
        </p:nvSpPr>
        <p:spPr>
          <a:xfrm>
            <a:off x="215238" y="5957399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9996" y="180451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6-21 continue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&lt;title&gt;continue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문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&lt;h3&gt;3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으로 나눈 나머지가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인 수만 더하기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sum=0;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for(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=1; 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&lt;=10; 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++) { // 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까지 반복</a:t>
            </a:r>
            <a:endParaRPr lang="en-US" altLang="ko-KR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if(i%3 != 1)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// 3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으로 나눈 나머지가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이 아닌 경우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	</a:t>
            </a:r>
            <a:r>
              <a:rPr lang="en-US" altLang="ko-KR" sz="14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continue;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다음 반복으로 점프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++ 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코드로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)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+ " ");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sum += 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;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합은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</a:t>
            </a:r>
            <a:r>
              <a:rPr lang="ko-KR" altLang="en-US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 sum);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A4A02361-B3C0-FE47-BDEC-7625A06C6809}"/>
              </a:ext>
            </a:extLst>
          </p:cNvPr>
          <p:cNvSpPr/>
          <p:nvPr/>
        </p:nvSpPr>
        <p:spPr>
          <a:xfrm>
            <a:off x="0" y="584981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876256" y="3789040"/>
            <a:ext cx="1622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5.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7374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CSS3</a:t>
            </a:r>
            <a:r>
              <a:rPr lang="ko-KR" altLang="en-US" sz="2400" b="1" dirty="0">
                <a:latin typeface="KBIZgo M" panose="02020503020101020101" pitchFamily="18" charset="-127"/>
                <a:ea typeface="KBIZgo M" panose="02020503020101020101" pitchFamily="18" charset="-127"/>
                <a:sym typeface="Wingdings"/>
              </a:rPr>
              <a:t>로 표 꾸미기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3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Border-width: 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두께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12518" y="2587749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Border-style: 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모양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2754792"/>
            <a:ext cx="154241" cy="1542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5E6155-1E7A-384F-BC61-1F75DCF99D58}"/>
              </a:ext>
            </a:extLst>
          </p:cNvPr>
          <p:cNvSpPr txBox="1"/>
          <p:nvPr/>
        </p:nvSpPr>
        <p:spPr>
          <a:xfrm>
            <a:off x="1322799" y="3126175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indent="85725"/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Border-color: 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색</a:t>
            </a:r>
          </a:p>
        </p:txBody>
      </p:sp>
      <p:pic>
        <p:nvPicPr>
          <p:cNvPr id="45" name="그림 14">
            <a:extLst>
              <a:ext uri="{FF2B5EF4-FFF2-40B4-BE49-F238E27FC236}">
                <a16:creationId xmlns:a16="http://schemas.microsoft.com/office/drawing/2014/main" id="{9636BA89-E892-0647-9414-E28F7F7C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1" y="3239684"/>
            <a:ext cx="154241" cy="154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24D938-7E5B-C940-97D8-E2039C2230E3}"/>
              </a:ext>
            </a:extLst>
          </p:cNvPr>
          <p:cNvSpPr txBox="1"/>
          <p:nvPr/>
        </p:nvSpPr>
        <p:spPr>
          <a:xfrm>
            <a:off x="1312518" y="3664601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Border-radius: 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박스의 모퉁이 설정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9" name="그림 14">
            <a:extLst>
              <a:ext uri="{FF2B5EF4-FFF2-40B4-BE49-F238E27FC236}">
                <a16:creationId xmlns:a16="http://schemas.microsoft.com/office/drawing/2014/main" id="{FE14A2A3-2C44-7742-BDB0-361DA7E1B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3831644"/>
            <a:ext cx="154241" cy="1542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3B057E-9822-AB43-A70D-E2AAC2FC4F34}"/>
              </a:ext>
            </a:extLst>
          </p:cNvPr>
          <p:cNvSpPr txBox="1"/>
          <p:nvPr/>
        </p:nvSpPr>
        <p:spPr>
          <a:xfrm>
            <a:off x="1341866" y="4126266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Border-radius: </a:t>
            </a:r>
            <a:r>
              <a:rPr lang="ko-KR" altLang="en-US" sz="2400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테두리 박스의 모퉁이 설정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4" name="그림 14">
            <a:extLst>
              <a:ext uri="{FF2B5EF4-FFF2-40B4-BE49-F238E27FC236}">
                <a16:creationId xmlns:a16="http://schemas.microsoft.com/office/drawing/2014/main" id="{D0B7FB9A-03D3-314D-95E5-BFA3E2389E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06" y="4293309"/>
            <a:ext cx="154241" cy="154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E3409E-024C-0847-B158-AB8B9911148C}"/>
              </a:ext>
            </a:extLst>
          </p:cNvPr>
          <p:cNvSpPr txBox="1"/>
          <p:nvPr/>
        </p:nvSpPr>
        <p:spPr>
          <a:xfrm>
            <a:off x="1341866" y="4587931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Padding: </a:t>
            </a:r>
            <a:r>
              <a:rPr lang="ko-KR" altLang="en-US" sz="2400" dirty="0">
                <a:sym typeface="Wingdings"/>
              </a:rPr>
              <a:t>여백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8" name="그림 14">
            <a:extLst>
              <a:ext uri="{FF2B5EF4-FFF2-40B4-BE49-F238E27FC236}">
                <a16:creationId xmlns:a16="http://schemas.microsoft.com/office/drawing/2014/main" id="{7A1EF6B0-F8D2-FC46-95C0-4109788C1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06" y="4754974"/>
            <a:ext cx="154241" cy="154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B289A2-D83F-984C-BACE-648D782E4CBB}"/>
              </a:ext>
            </a:extLst>
          </p:cNvPr>
          <p:cNvSpPr txBox="1"/>
          <p:nvPr/>
        </p:nvSpPr>
        <p:spPr>
          <a:xfrm>
            <a:off x="1360933" y="5028300"/>
            <a:ext cx="592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ym typeface="Wingdings"/>
              </a:rPr>
              <a:t>4</a:t>
            </a:r>
            <a:r>
              <a:rPr lang="ko-KR" altLang="en-US" sz="2400" dirty="0">
                <a:sym typeface="Wingdings"/>
              </a:rPr>
              <a:t>방향 개별 설정 방법</a:t>
            </a:r>
            <a:endParaRPr lang="ko-KR" altLang="en-US" sz="2200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5" name="그림 14">
            <a:extLst>
              <a:ext uri="{FF2B5EF4-FFF2-40B4-BE49-F238E27FC236}">
                <a16:creationId xmlns:a16="http://schemas.microsoft.com/office/drawing/2014/main" id="{CE89A8C7-4EB7-DD41-9761-E1FC13939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73" y="5195343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09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92131" y="1505947"/>
            <a:ext cx="7955280" cy="4069080"/>
          </a:xfrm>
        </p:spPr>
        <p:txBody>
          <a:bodyPr/>
          <a:lstStyle/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함수란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목적을 가지고 작성된 코드 블록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데이터 전달받아 처리한 후 결과를 돌려주는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코드 블록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함수 개념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778" y="230268"/>
            <a:ext cx="6377940" cy="936723"/>
          </a:xfrm>
        </p:spPr>
        <p:txBody>
          <a:bodyPr/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함수의 구성과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>
          <a:xfrm>
            <a:off x="625851" y="1467060"/>
            <a:ext cx="7955280" cy="406908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함수의 구성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함수 호출</a:t>
            </a:r>
            <a:endParaRPr lang="en-US" altLang="ko-KR" sz="2000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sz="1800" dirty="0">
                <a:latin typeface="KBIZgo R" panose="02020503020101020101" pitchFamily="18" charset="-127"/>
                <a:ea typeface="KBIZgo R" panose="02020503020101020101" pitchFamily="18" charset="-127"/>
              </a:rPr>
              <a:t>함수의 코드 실행 요청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37622" y="1370632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dirty="0"/>
                <a:t>( </a:t>
              </a:r>
              <a:r>
                <a:rPr lang="en-US" altLang="ko-KR" b="1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 </a:t>
              </a:r>
              <a:r>
                <a:rPr lang="en-US" altLang="ko-KR" b="1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선언</a:t>
              </a:r>
              <a:endParaRPr lang="en-US" altLang="ko-KR" sz="1000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6875358" y="1639710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6815737" y="1391907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150618" y="1649193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latin typeface="+mj-ea"/>
                <a:ea typeface="+mj-ea"/>
              </a:rPr>
              <a:t>argn</a:t>
            </a:r>
            <a:r>
              <a:rPr lang="en-US" altLang="ko-KR" sz="1600" kern="0" dirty="0">
                <a:latin typeface="+mj-ea"/>
                <a:ea typeface="+mj-ea"/>
              </a:rPr>
              <a:t>) {</a:t>
            </a:r>
            <a:endParaRPr lang="ko-KR" altLang="en-US" sz="1600" kern="0" dirty="0"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latin typeface="+mj-ea"/>
                <a:ea typeface="+mj-ea"/>
              </a:rPr>
              <a:t>	</a:t>
            </a:r>
            <a:r>
              <a:rPr lang="en-US" altLang="ko-KR" sz="1600" kern="0" dirty="0">
                <a:latin typeface="+mj-ea"/>
                <a:ea typeface="+mj-ea"/>
              </a:rPr>
              <a:t>	...</a:t>
            </a:r>
            <a:r>
              <a:rPr lang="ko-KR" altLang="en-US" sz="1600" kern="0" dirty="0"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latin typeface="+mj-ea"/>
                <a:ea typeface="+mj-ea"/>
              </a:rPr>
              <a:t>...</a:t>
            </a:r>
            <a:endParaRPr lang="ko-KR" altLang="en-US" sz="1600" kern="0" dirty="0"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latin typeface="+mj-ea"/>
                <a:ea typeface="+mj-ea"/>
              </a:rPr>
              <a:t>	</a:t>
            </a:r>
            <a:r>
              <a:rPr lang="ko-KR" altLang="en-US" sz="1600" kern="0" dirty="0"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latin typeface="+mj-ea"/>
                <a:ea typeface="+mj-ea"/>
              </a:rPr>
              <a:t> </a:t>
            </a:r>
            <a:r>
              <a:rPr lang="en-US" altLang="ko-KR" sz="1600" kern="0" dirty="0"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>
                <a:latin typeface="+mj-ea"/>
                <a:ea typeface="+mj-ea"/>
              </a:rPr>
              <a:t>}</a:t>
            </a:r>
            <a:endParaRPr lang="ko-KR" altLang="en-US" sz="1600" kern="0" dirty="0"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793055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400" dirty="0">
                  <a:solidFill>
                    <a:schemeClr val="bg1"/>
                  </a:solidFill>
                </a:rPr>
                <a:t> n = adder(10, 20);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>
                  <a:solidFill>
                    <a:schemeClr val="bg1"/>
                  </a:solidFill>
                </a:rPr>
                <a:t>function adder(a,  b) {</a:t>
              </a:r>
            </a:p>
            <a:p>
              <a:pPr defTabSz="180000" fontAlgn="base" latinLnBrk="0"/>
              <a:r>
                <a:rPr lang="en-US" altLang="ko-KR" sz="1400" dirty="0">
                  <a:solidFill>
                    <a:schemeClr val="bg1"/>
                  </a:solidFill>
                </a:rPr>
                <a:t>	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400" dirty="0">
                  <a:solidFill>
                    <a:schemeClr val="bg1"/>
                  </a:solidFill>
                </a:rPr>
                <a:t> sum;</a:t>
              </a:r>
            </a:p>
            <a:p>
              <a:pPr defTabSz="180000" fontAlgn="base" latinLnBrk="0"/>
              <a:r>
                <a:rPr lang="en-US" altLang="ko-KR" sz="1400" dirty="0">
                  <a:solidFill>
                    <a:schemeClr val="bg1"/>
                  </a:solidFill>
                </a:rPr>
                <a:t>	sum = a + b;</a:t>
              </a:r>
            </a:p>
            <a:p>
              <a:pPr defTabSz="180000" fontAlgn="base" latinLnBrk="0"/>
              <a:r>
                <a:rPr lang="en-US" altLang="ko-KR" sz="1400" dirty="0">
                  <a:solidFill>
                    <a:schemeClr val="bg1"/>
                  </a:solidFill>
                </a:rPr>
                <a:t>	return sum; 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pPr defTabSz="180000" fontAlgn="base" latinLnBrk="0"/>
              <a:r>
                <a:rPr lang="en-US" altLang="ko-KR" sz="1400" dirty="0">
                  <a:solidFill>
                    <a:schemeClr val="bg1"/>
                  </a:solidFill>
                </a:rPr>
                <a:t>}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531" y="99612"/>
            <a:ext cx="8082096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6–22 adder()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&lt;title&gt;</a:t>
            </a:r>
            <a:r>
              <a:rPr lang="ko-KR" altLang="en-US" sz="1400" dirty="0">
                <a:solidFill>
                  <a:schemeClr val="bg1"/>
                </a:solidFill>
              </a:rPr>
              <a:t>함수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function adder(a, b) {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</a:rPr>
              <a:t>함수 작성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sum;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sum = a + b;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return sum;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함수 </a:t>
            </a:r>
            <a:r>
              <a:rPr lang="en-US" altLang="ko-KR" sz="1400" dirty="0">
                <a:solidFill>
                  <a:schemeClr val="bg1"/>
                </a:solidFill>
              </a:rPr>
              <a:t>adder()&lt;/h3&gt;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var</a:t>
            </a:r>
            <a:r>
              <a:rPr lang="en-US" altLang="ko-KR" sz="1400" b="1" dirty="0">
                <a:solidFill>
                  <a:schemeClr val="bg1"/>
                </a:solidFill>
              </a:rPr>
              <a:t> n = adder(24567, 98374);</a:t>
            </a:r>
            <a:r>
              <a:rPr lang="en-US" altLang="ko-KR" sz="1400" dirty="0">
                <a:solidFill>
                  <a:schemeClr val="bg1"/>
                </a:solidFill>
              </a:rPr>
              <a:t> // </a:t>
            </a:r>
            <a:r>
              <a:rPr lang="ko-KR" altLang="en-US" sz="1400" dirty="0">
                <a:solidFill>
                  <a:schemeClr val="bg1"/>
                </a:solidFill>
              </a:rPr>
              <a:t>함수 호출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document.write</a:t>
            </a:r>
            <a:r>
              <a:rPr lang="en-US" altLang="ko-KR" sz="1400" dirty="0">
                <a:solidFill>
                  <a:schemeClr val="bg1"/>
                </a:solidFill>
              </a:rPr>
              <a:t>("24567 + 98374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+ n + "&lt;</a:t>
            </a:r>
            <a:r>
              <a:rPr lang="en-US" altLang="ko-KR" sz="1400" dirty="0" err="1">
                <a:solidFill>
                  <a:schemeClr val="bg1"/>
                </a:solidFill>
              </a:rPr>
              <a:t>br</a:t>
            </a:r>
            <a:r>
              <a:rPr lang="en-US" altLang="ko-KR" sz="1400" dirty="0">
                <a:solidFill>
                  <a:schemeClr val="bg1"/>
                </a:solidFill>
              </a:rPr>
              <a:t>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6" name="타원 27">
            <a:extLst>
              <a:ext uri="{FF2B5EF4-FFF2-40B4-BE49-F238E27FC236}">
                <a16:creationId xmlns:a16="http://schemas.microsoft.com/office/drawing/2014/main" id="{70E7BFE8-BB27-544A-A415-D35640C82586}"/>
              </a:ext>
            </a:extLst>
          </p:cNvPr>
          <p:cNvSpPr/>
          <p:nvPr/>
        </p:nvSpPr>
        <p:spPr>
          <a:xfrm>
            <a:off x="38788" y="60321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6312" y="99612"/>
            <a:ext cx="7866072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자바스크립트에서 제공하는 전역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lnSpcReduction="10000"/>
          </a:bodyPr>
          <a:lstStyle/>
          <a:p>
            <a:pPr lvl="0"/>
            <a:r>
              <a:rPr lang="ko-KR" altLang="en-US" sz="2000" dirty="0"/>
              <a:t>대표적인 </a:t>
            </a:r>
            <a:r>
              <a:rPr lang="ko-KR" altLang="en-US" sz="2000" dirty="0">
                <a:latin typeface="KBIZgo R" panose="02020503020101020101" pitchFamily="18" charset="-127"/>
                <a:ea typeface="KBIZgo R" panose="02020503020101020101" pitchFamily="18" charset="-127"/>
              </a:rPr>
              <a:t>자바스크립트</a:t>
            </a:r>
            <a:r>
              <a:rPr lang="ko-KR" altLang="en-US" sz="2000" dirty="0"/>
              <a:t> 함수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eval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30 </a:t>
            </a:r>
          </a:p>
          <a:p>
            <a:pPr lvl="1"/>
            <a:r>
              <a:rPr lang="en-US" altLang="ko-KR" sz="1800" dirty="0" err="1"/>
              <a:t>parseInt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(32) // false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("32") // false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	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("hello") // true </a:t>
            </a:r>
            <a:r>
              <a:rPr lang="ko-KR" altLang="en-US" sz="1600" dirty="0"/>
              <a:t>리턴</a:t>
            </a:r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2" y="4361728"/>
            <a:ext cx="786955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285" y="182245"/>
            <a:ext cx="7794064" cy="129302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6–23 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eval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(),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parseInt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(), 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isNaN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45224" y="1412776"/>
            <a:ext cx="475252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&lt;!DOCTYPE 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&lt;title&gt;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자바스크립트 전역함수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&lt;/title&gt;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function 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evalParseIntIsNaN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 {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res = </a:t>
            </a:r>
            <a:r>
              <a:rPr lang="en-US" altLang="ko-KR" sz="12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eval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("2*3+4*6");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// res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30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eval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(\"2*3+4*6\")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 res + "&lt;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m = </a:t>
            </a:r>
            <a:r>
              <a:rPr lang="en-US" altLang="ko-KR" sz="12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("32");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(\"32\")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 m + "&lt;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var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n = </a:t>
            </a:r>
            <a:r>
              <a:rPr lang="en-US" altLang="ko-KR" sz="12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("0x32");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(\"0x32\")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+ n + "&lt;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&gt;&lt;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br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&gt;");</a:t>
            </a:r>
          </a:p>
          <a:p>
            <a:pPr defTabSz="180000"/>
            <a:endParaRPr lang="ko-KR" altLang="en-US" sz="12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// "hello"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정수로 변환할 수 없으므로 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("hello")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NaN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리턴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n = </a:t>
            </a:r>
            <a:r>
              <a:rPr lang="en-US" altLang="ko-KR" sz="12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("hello"); 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if(</a:t>
            </a:r>
            <a:r>
              <a:rPr lang="en-US" altLang="ko-KR" sz="1200" b="1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isNaN</a:t>
            </a:r>
            <a:r>
              <a:rPr lang="en-US" altLang="ko-KR" sz="1200" b="1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(n)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) // true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document.write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("hello</a:t>
            </a:r>
            <a:r>
              <a:rPr lang="ko-KR" altLang="en-US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는 숫자가 아닙니다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&lt;/head&gt;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&lt;h3&gt;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eval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parseInt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isNaN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()&lt;/h3&gt;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hr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	</a:t>
            </a:r>
            <a:r>
              <a:rPr lang="en-US" altLang="ko-KR" sz="1200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evalParseIntIsNaN</a:t>
            </a:r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&lt;/body&gt;</a:t>
            </a:r>
          </a:p>
          <a:p>
            <a:pPr defTabSz="180000"/>
            <a:r>
              <a:rPr lang="en-US" altLang="ko-KR" sz="1200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&lt;/html&gt;</a:t>
            </a:r>
            <a:endParaRPr lang="ko-KR" altLang="en-US" sz="12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37" y="1412776"/>
            <a:ext cx="2825896" cy="2968378"/>
          </a:xfrm>
          <a:prstGeom prst="rect">
            <a:avLst/>
          </a:prstGeom>
        </p:spPr>
      </p:pic>
      <p:sp>
        <p:nvSpPr>
          <p:cNvPr id="7" name="타원 27">
            <a:extLst>
              <a:ext uri="{FF2B5EF4-FFF2-40B4-BE49-F238E27FC236}">
                <a16:creationId xmlns:a16="http://schemas.microsoft.com/office/drawing/2014/main" id="{4CE07F9D-B201-694E-AC19-40E5CC817045}"/>
              </a:ext>
            </a:extLst>
          </p:cNvPr>
          <p:cNvSpPr/>
          <p:nvPr/>
        </p:nvSpPr>
        <p:spPr>
          <a:xfrm>
            <a:off x="54256" y="6027347"/>
            <a:ext cx="648408" cy="6484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&lt;!DOCTYPE html&gt;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&lt;html&gt;&lt;head&gt;&lt;title&gt;</a:t>
            </a:r>
            <a:r>
              <a:rPr lang="ko-KR" altLang="en-US" sz="1400" dirty="0">
                <a:solidFill>
                  <a:schemeClr val="bg1"/>
                </a:solidFill>
              </a:rPr>
              <a:t>함수 만들기</a:t>
            </a:r>
            <a:r>
              <a:rPr lang="en-US" altLang="ko-KR" sz="1400" dirty="0">
                <a:solidFill>
                  <a:schemeClr val="bg1"/>
                </a:solidFill>
              </a:rPr>
              <a:t>&lt;/title&gt;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function </a:t>
            </a:r>
            <a:r>
              <a:rPr lang="en-US" altLang="ko-KR" sz="1400" b="1" dirty="0" err="1">
                <a:solidFill>
                  <a:schemeClr val="bg1"/>
                </a:solidFill>
              </a:rPr>
              <a:t>gugudan</a:t>
            </a:r>
            <a:r>
              <a:rPr lang="en-US" altLang="ko-KR" sz="1400" b="1" dirty="0">
                <a:solidFill>
                  <a:schemeClr val="bg1"/>
                </a:solidFill>
              </a:rPr>
              <a:t>(n) {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</a:rPr>
              <a:t>함수 작성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b="1" dirty="0" err="1">
                <a:solidFill>
                  <a:schemeClr val="bg1"/>
                </a:solidFill>
              </a:rPr>
              <a:t>var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m = </a:t>
            </a:r>
            <a:r>
              <a:rPr lang="en-US" altLang="ko-KR" sz="1400" b="1" dirty="0" err="1">
                <a:solidFill>
                  <a:schemeClr val="bg1"/>
                </a:solidFill>
              </a:rPr>
              <a:t>parseInt</a:t>
            </a:r>
            <a:r>
              <a:rPr lang="en-US" altLang="ko-KR" sz="1400" b="1" dirty="0">
                <a:solidFill>
                  <a:schemeClr val="bg1"/>
                </a:solidFill>
              </a:rPr>
              <a:t>(n);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>
                <a:solidFill>
                  <a:schemeClr val="bg1"/>
                </a:solidFill>
              </a:rPr>
              <a:t>문자열 </a:t>
            </a:r>
            <a:r>
              <a:rPr lang="en-US" altLang="ko-KR" sz="1400" dirty="0">
                <a:solidFill>
                  <a:schemeClr val="bg1"/>
                </a:solidFill>
              </a:rPr>
              <a:t>n</a:t>
            </a:r>
            <a:r>
              <a:rPr lang="ko-KR" altLang="en-US" sz="1400" dirty="0">
                <a:solidFill>
                  <a:schemeClr val="bg1"/>
                </a:solidFill>
              </a:rPr>
              <a:t>을 숫자로 바꿈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if(</a:t>
            </a:r>
            <a:r>
              <a:rPr lang="en-US" altLang="ko-KR" sz="1400" b="1" dirty="0" err="1">
                <a:solidFill>
                  <a:schemeClr val="bg1"/>
                </a:solidFill>
              </a:rPr>
              <a:t>isNaN</a:t>
            </a:r>
            <a:r>
              <a:rPr lang="en-US" altLang="ko-KR" sz="1400" b="1" dirty="0">
                <a:solidFill>
                  <a:schemeClr val="bg1"/>
                </a:solidFill>
              </a:rPr>
              <a:t>(m) || m &lt; 1 || m &gt; 9) {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	alert("</a:t>
            </a:r>
            <a:r>
              <a:rPr lang="ko-KR" altLang="en-US" sz="1400" dirty="0" err="1">
                <a:solidFill>
                  <a:schemeClr val="bg1"/>
                </a:solidFill>
              </a:rPr>
              <a:t>잘못입력하셨습니다</a:t>
            </a:r>
            <a:r>
              <a:rPr lang="en-US" altLang="ko-KR" sz="1400" dirty="0">
                <a:solidFill>
                  <a:schemeClr val="bg1"/>
                </a:solidFill>
              </a:rPr>
              <a:t>.");</a:t>
            </a:r>
          </a:p>
          <a:p>
            <a:pPr defTabSz="180000"/>
            <a:r>
              <a:rPr lang="en-US" altLang="ko-KR" sz="1400" b="1" dirty="0">
                <a:solidFill>
                  <a:schemeClr val="bg1"/>
                </a:solidFill>
              </a:rPr>
              <a:t>	</a:t>
            </a:r>
            <a:r>
              <a:rPr lang="en-US" altLang="ko-KR" sz="1400" dirty="0">
                <a:solidFill>
                  <a:schemeClr val="bg1"/>
                </a:solidFill>
              </a:rPr>
              <a:t>	return;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for(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=1;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&lt;=9;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en-US" altLang="ko-KR" sz="1400" dirty="0">
                <a:solidFill>
                  <a:schemeClr val="bg1"/>
                </a:solidFill>
              </a:rPr>
              <a:t>++) { // </a:t>
            </a:r>
            <a:r>
              <a:rPr lang="en-US" altLang="ko-KR" sz="1400" dirty="0" err="1">
                <a:solidFill>
                  <a:schemeClr val="bg1"/>
                </a:solidFill>
              </a:rPr>
              <a:t>i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1~9</a:t>
            </a:r>
            <a:r>
              <a:rPr lang="ko-KR" altLang="en-US" sz="1400" dirty="0">
                <a:solidFill>
                  <a:schemeClr val="bg1"/>
                </a:solidFill>
              </a:rPr>
              <a:t>까지 반복 </a:t>
            </a:r>
          </a:p>
          <a:p>
            <a:pPr defTabSz="180000"/>
            <a:r>
              <a:rPr lang="it-IT" altLang="ko-KR" sz="1400" dirty="0">
                <a:solidFill>
                  <a:schemeClr val="bg1"/>
                </a:solidFill>
              </a:rPr>
              <a:t>		document.write(m + "x" + i + "=" + m*i + "&lt;br&gt;");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}  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&lt;/head&gt;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&lt;h3&gt;</a:t>
            </a:r>
            <a:r>
              <a:rPr lang="ko-KR" altLang="en-US" sz="1400" dirty="0">
                <a:solidFill>
                  <a:schemeClr val="bg1"/>
                </a:solidFill>
              </a:rPr>
              <a:t>구구단 출력 함수 만들기</a:t>
            </a:r>
            <a:r>
              <a:rPr lang="en-US" altLang="ko-KR" sz="1400" dirty="0">
                <a:solidFill>
                  <a:schemeClr val="bg1"/>
                </a:solidFill>
              </a:rPr>
              <a:t>&lt;/h3&gt;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en-US" altLang="ko-KR" sz="1400" dirty="0" err="1">
                <a:solidFill>
                  <a:schemeClr val="bg1"/>
                </a:solidFill>
              </a:rPr>
              <a:t>hr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var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n = prompt("</a:t>
            </a:r>
            <a:r>
              <a:rPr lang="ko-KR" altLang="en-US" sz="1400" dirty="0">
                <a:solidFill>
                  <a:schemeClr val="bg1"/>
                </a:solidFill>
              </a:rPr>
              <a:t>구구단 몇 단을 원하세요</a:t>
            </a:r>
            <a:r>
              <a:rPr lang="en-US" altLang="ko-KR" sz="1400" dirty="0">
                <a:solidFill>
                  <a:schemeClr val="bg1"/>
                </a:solidFill>
              </a:rPr>
              <a:t>", ""); // n</a:t>
            </a:r>
            <a:r>
              <a:rPr lang="ko-KR" altLang="en-US" sz="1400" dirty="0">
                <a:solidFill>
                  <a:schemeClr val="bg1"/>
                </a:solidFill>
              </a:rPr>
              <a:t>은 문자열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 err="1">
                <a:solidFill>
                  <a:schemeClr val="bg1"/>
                </a:solidFill>
              </a:rPr>
              <a:t>gugudan</a:t>
            </a:r>
            <a:r>
              <a:rPr lang="en-US" altLang="ko-KR" sz="1400" dirty="0">
                <a:solidFill>
                  <a:schemeClr val="bg1"/>
                </a:solidFill>
              </a:rPr>
              <a:t>(n); // </a:t>
            </a:r>
            <a:r>
              <a:rPr lang="ko-KR" altLang="en-US" sz="1400" dirty="0">
                <a:solidFill>
                  <a:schemeClr val="bg1"/>
                </a:solidFill>
              </a:rPr>
              <a:t>함수 호출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&lt;/script&gt;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&lt;/body&gt;</a:t>
            </a:r>
          </a:p>
          <a:p>
            <a:pPr defTabSz="180000"/>
            <a:r>
              <a:rPr lang="en-US" altLang="ko-KR" sz="1400" dirty="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481" y="303451"/>
            <a:ext cx="7794064" cy="850498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예제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6–24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구구단 출력 함수 만들기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</a:t>
            </a:r>
            <a:r>
              <a:rPr lang="ko-KR" altLang="en-US" sz="1000" dirty="0">
                <a:solidFill>
                  <a:schemeClr val="bg1"/>
                </a:solidFill>
              </a:rPr>
              <a:t>이</a:t>
            </a:r>
            <a:r>
              <a:rPr lang="en-US" altLang="ko-KR" sz="1000" dirty="0">
                <a:solidFill>
                  <a:schemeClr val="bg1"/>
                </a:solidFill>
              </a:rPr>
              <a:t> 1~9</a:t>
            </a:r>
            <a:r>
              <a:rPr lang="ko-KR" altLang="en-US" sz="1000" dirty="0">
                <a:solidFill>
                  <a:schemeClr val="bg1"/>
                </a:solidFill>
              </a:rPr>
              <a:t>사이의 숫자가 아닌 경우 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41ECF-4652-4260-A910-B8045FFE88E9}"/>
              </a:ext>
            </a:extLst>
          </p:cNvPr>
          <p:cNvSpPr txBox="1"/>
          <p:nvPr/>
        </p:nvSpPr>
        <p:spPr>
          <a:xfrm>
            <a:off x="6660232" y="3356992"/>
            <a:ext cx="193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심화학습</a:t>
            </a:r>
          </a:p>
        </p:txBody>
      </p:sp>
    </p:spTree>
    <p:extLst>
      <p:ext uri="{BB962C8B-B14F-4D97-AF65-F5344CB8AC3E}">
        <p14:creationId xmlns:p14="http://schemas.microsoft.com/office/powerpoint/2010/main" val="1576218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3754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이벤트와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이벤트리스너의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동작</a:t>
            </a:r>
            <a:endParaRPr lang="ko-KR" altLang="en-US" sz="2400" dirty="0">
              <a:solidFill>
                <a:schemeClr val="bg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844578-D934-494E-91D6-16CB787423DE}"/>
              </a:ext>
            </a:extLst>
          </p:cNvPr>
          <p:cNvSpPr txBox="1"/>
          <p:nvPr/>
        </p:nvSpPr>
        <p:spPr>
          <a:xfrm>
            <a:off x="0" y="6950546"/>
            <a:ext cx="914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AF7F1F-9A3D-614E-8EB0-9D0C4383FEC2}"/>
              </a:ext>
            </a:extLst>
          </p:cNvPr>
          <p:cNvGrpSpPr/>
          <p:nvPr/>
        </p:nvGrpSpPr>
        <p:grpSpPr>
          <a:xfrm>
            <a:off x="755576" y="2227762"/>
            <a:ext cx="7908864" cy="4076274"/>
            <a:chOff x="839600" y="1547500"/>
            <a:chExt cx="7908864" cy="40762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1AC9AA-8650-E544-A855-F2DCCDBB0ED7}"/>
                </a:ext>
              </a:extLst>
            </p:cNvPr>
            <p:cNvSpPr/>
            <p:nvPr/>
          </p:nvSpPr>
          <p:spPr>
            <a:xfrm>
              <a:off x="940888" y="1960379"/>
              <a:ext cx="2767016" cy="33501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0CC6E6-A088-CA46-95DA-186AB743788C}"/>
                </a:ext>
              </a:extLst>
            </p:cNvPr>
            <p:cNvSpPr txBox="1"/>
            <p:nvPr/>
          </p:nvSpPr>
          <p:spPr>
            <a:xfrm>
              <a:off x="839600" y="1547500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브라우저</a:t>
              </a:r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16C3770-743B-E34C-9075-37F78690A39D}"/>
                </a:ext>
              </a:extLst>
            </p:cNvPr>
            <p:cNvSpPr/>
            <p:nvPr/>
          </p:nvSpPr>
          <p:spPr>
            <a:xfrm>
              <a:off x="1164867" y="2932245"/>
              <a:ext cx="2110989" cy="57606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KBIZgo R" panose="02020503020101020101" pitchFamily="18" charset="-127"/>
                  <a:ea typeface="KBIZgo R" panose="02020503020101020101" pitchFamily="18" charset="-127"/>
                </a:rPr>
                <a:t>키보드 이벤트</a:t>
              </a:r>
              <a:endParaRPr lang="en-US" altLang="ko-KR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C5195A-8F58-2342-AD5E-A6C7E7571D76}"/>
                </a:ext>
              </a:extLst>
            </p:cNvPr>
            <p:cNvSpPr/>
            <p:nvPr/>
          </p:nvSpPr>
          <p:spPr>
            <a:xfrm>
              <a:off x="1192916" y="2204927"/>
              <a:ext cx="2082940" cy="57606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KBIZgo R" panose="02020503020101020101" pitchFamily="18" charset="-127"/>
                  <a:ea typeface="KBIZgo R" panose="02020503020101020101" pitchFamily="18" charset="-127"/>
                </a:rPr>
                <a:t>마우스 이벤트</a:t>
              </a:r>
              <a:endParaRPr lang="en-US" altLang="ko-KR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DE2583-1338-5A4E-8667-3BEA3E08F0CC}"/>
                </a:ext>
              </a:extLst>
            </p:cNvPr>
            <p:cNvSpPr/>
            <p:nvPr/>
          </p:nvSpPr>
          <p:spPr>
            <a:xfrm>
              <a:off x="1256265" y="3659563"/>
              <a:ext cx="2019591" cy="57606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KBIZgo R" panose="02020503020101020101" pitchFamily="18" charset="-127"/>
                  <a:ea typeface="KBIZgo R" panose="02020503020101020101" pitchFamily="18" charset="-127"/>
                </a:rPr>
                <a:t>윈도우 이벤트</a:t>
              </a:r>
              <a:endParaRPr lang="en-US" altLang="ko-KR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9BD55E-0E19-2348-B8F6-6E61E3F3D6BD}"/>
                </a:ext>
              </a:extLst>
            </p:cNvPr>
            <p:cNvSpPr/>
            <p:nvPr/>
          </p:nvSpPr>
          <p:spPr>
            <a:xfrm>
              <a:off x="1233115" y="4499912"/>
              <a:ext cx="2110989" cy="57606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KBIZgo R" panose="02020503020101020101" pitchFamily="18" charset="-127"/>
                  <a:ea typeface="KBIZgo R" panose="02020503020101020101" pitchFamily="18" charset="-127"/>
                </a:rPr>
                <a:t>입력 양식 이벤트</a:t>
              </a:r>
              <a:endParaRPr lang="en-US" altLang="ko-KR" dirty="0">
                <a:latin typeface="KBIZgo R" panose="02020503020101020101" pitchFamily="18" charset="-127"/>
                <a:ea typeface="KBIZgo R" panose="02020503020101020101" pitchFamily="18" charset="-127"/>
              </a:endParaRPr>
            </a:p>
          </p:txBody>
        </p:sp>
        <p:sp>
          <p:nvSpPr>
            <p:cNvPr id="24" name="Snip and Round Single Corner Rectangle 23">
              <a:extLst>
                <a:ext uri="{FF2B5EF4-FFF2-40B4-BE49-F238E27FC236}">
                  <a16:creationId xmlns:a16="http://schemas.microsoft.com/office/drawing/2014/main" id="{2C75898F-61C3-9148-87CA-B62892971410}"/>
                </a:ext>
              </a:extLst>
            </p:cNvPr>
            <p:cNvSpPr/>
            <p:nvPr/>
          </p:nvSpPr>
          <p:spPr>
            <a:xfrm>
              <a:off x="4139952" y="1964229"/>
              <a:ext cx="1512168" cy="1080120"/>
            </a:xfrm>
            <a:prstGeom prst="snip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이벤트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객제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Bevel 24">
              <a:extLst>
                <a:ext uri="{FF2B5EF4-FFF2-40B4-BE49-F238E27FC236}">
                  <a16:creationId xmlns:a16="http://schemas.microsoft.com/office/drawing/2014/main" id="{59D24FC2-4477-8344-9590-4E5F257CBE6E}"/>
                </a:ext>
              </a:extLst>
            </p:cNvPr>
            <p:cNvSpPr/>
            <p:nvPr/>
          </p:nvSpPr>
          <p:spPr>
            <a:xfrm>
              <a:off x="6571134" y="1916832"/>
              <a:ext cx="2177330" cy="1325563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이벤트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리스너</a:t>
              </a:r>
              <a:endParaRPr lang="en-US" dirty="0"/>
            </a:p>
          </p:txBody>
        </p:sp>
        <p:sp>
          <p:nvSpPr>
            <p:cNvPr id="28" name="Magnetic Disk 27">
              <a:extLst>
                <a:ext uri="{FF2B5EF4-FFF2-40B4-BE49-F238E27FC236}">
                  <a16:creationId xmlns:a16="http://schemas.microsoft.com/office/drawing/2014/main" id="{7CD97FB3-1D69-FC43-A273-89748FAFFB53}"/>
                </a:ext>
              </a:extLst>
            </p:cNvPr>
            <p:cNvSpPr/>
            <p:nvPr/>
          </p:nvSpPr>
          <p:spPr>
            <a:xfrm>
              <a:off x="6657954" y="4759678"/>
              <a:ext cx="2057400" cy="86409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리스너</a:t>
              </a:r>
              <a:r>
                <a:rPr lang="ko-KR" altLang="en-US" dirty="0"/>
                <a:t> 동작 </a:t>
              </a:r>
              <a:r>
                <a:rPr lang="en-US" altLang="ko-KR" dirty="0"/>
                <a:t>LIB</a:t>
              </a:r>
              <a:endParaRPr lang="en-US" dirty="0"/>
            </a:p>
          </p:txBody>
        </p:sp>
        <p:sp>
          <p:nvSpPr>
            <p:cNvPr id="30" name="Up-Down Arrow 29">
              <a:extLst>
                <a:ext uri="{FF2B5EF4-FFF2-40B4-BE49-F238E27FC236}">
                  <a16:creationId xmlns:a16="http://schemas.microsoft.com/office/drawing/2014/main" id="{775A4166-D3D3-B94B-A357-A1B7D8932AB9}"/>
                </a:ext>
              </a:extLst>
            </p:cNvPr>
            <p:cNvSpPr/>
            <p:nvPr/>
          </p:nvSpPr>
          <p:spPr>
            <a:xfrm>
              <a:off x="7486650" y="3426756"/>
              <a:ext cx="432048" cy="1193527"/>
            </a:xfrm>
            <a:prstGeom prst="up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38F882-9859-D64D-8C59-42008BBFC38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3491880" y="2504289"/>
              <a:ext cx="64807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C304623-693D-0D43-A388-E01239C1A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20" y="2838246"/>
              <a:ext cx="810932" cy="374933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3B979ED-2C5F-AA4B-AC5F-E02454D0B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2458" y="3378306"/>
              <a:ext cx="729502" cy="1327709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A24128F-1472-6C41-BE1B-74492EDCF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7864" y="3112619"/>
              <a:ext cx="805874" cy="834977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5F37A1-27BB-2146-95AB-1C872DACB1FC}"/>
                </a:ext>
              </a:extLst>
            </p:cNvPr>
            <p:cNvSpPr txBox="1"/>
            <p:nvPr/>
          </p:nvSpPr>
          <p:spPr>
            <a:xfrm>
              <a:off x="4010873" y="3635439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이벤트 발생</a:t>
              </a:r>
              <a:endParaRPr lang="en-US" dirty="0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82A8100F-1230-564D-867E-021D47EF2EE8}"/>
                </a:ext>
              </a:extLst>
            </p:cNvPr>
            <p:cNvSpPr/>
            <p:nvPr/>
          </p:nvSpPr>
          <p:spPr>
            <a:xfrm>
              <a:off x="5765017" y="2302763"/>
              <a:ext cx="748137" cy="564191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FA4EEC-795E-1F47-9E76-4510933A0B2B}"/>
                </a:ext>
              </a:extLst>
            </p:cNvPr>
            <p:cNvSpPr txBox="1"/>
            <p:nvPr/>
          </p:nvSpPr>
          <p:spPr>
            <a:xfrm>
              <a:off x="5733596" y="2942849"/>
              <a:ext cx="701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전달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91274C-6A90-3E43-B4DC-52F486877F0A}"/>
                </a:ext>
              </a:extLst>
            </p:cNvPr>
            <p:cNvSpPr txBox="1"/>
            <p:nvPr/>
          </p:nvSpPr>
          <p:spPr>
            <a:xfrm>
              <a:off x="6785506" y="3885870"/>
              <a:ext cx="701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동작 시동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1479CD-4446-5C4E-B885-A54A1F86725B}"/>
                </a:ext>
              </a:extLst>
            </p:cNvPr>
            <p:cNvSpPr txBox="1"/>
            <p:nvPr/>
          </p:nvSpPr>
          <p:spPr>
            <a:xfrm>
              <a:off x="7968820" y="3887020"/>
              <a:ext cx="701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동작 결과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BF8DF-B74D-DF4F-874E-512E87D25005}"/>
                </a:ext>
              </a:extLst>
            </p:cNvPr>
            <p:cNvCxnSpPr/>
            <p:nvPr/>
          </p:nvCxnSpPr>
          <p:spPr>
            <a:xfrm flipH="1">
              <a:off x="4153738" y="3635439"/>
              <a:ext cx="2304212" cy="1305729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7822E9-7599-D045-B752-FA443ABB089B}"/>
                </a:ext>
              </a:extLst>
            </p:cNvPr>
            <p:cNvSpPr txBox="1"/>
            <p:nvPr/>
          </p:nvSpPr>
          <p:spPr>
            <a:xfrm>
              <a:off x="4609980" y="465544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 반영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078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3563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BIZgo M" panose="02020503020101020101" pitchFamily="18" charset="-127"/>
                <a:ea typeface="KBIZgo M" panose="02020503020101020101" pitchFamily="18" charset="-127"/>
              </a:rPr>
              <a:t>자바스크립트 이벤트의 종류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1D4167C-BA7B-4317-AF42-C7477252E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76744"/>
            <a:ext cx="154241" cy="154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844578-D934-494E-91D6-16CB787423DE}"/>
              </a:ext>
            </a:extLst>
          </p:cNvPr>
          <p:cNvSpPr txBox="1"/>
          <p:nvPr/>
        </p:nvSpPr>
        <p:spPr>
          <a:xfrm>
            <a:off x="0" y="6950546"/>
            <a:ext cx="914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Details </a:t>
            </a:r>
            <a:r>
              <a:rPr lang="ko-KR" altLang="en-US" dirty="0"/>
              <a:t>태그에 속성값 </a:t>
            </a:r>
            <a:r>
              <a:rPr lang="en-US" altLang="ko-KR" dirty="0"/>
              <a:t>open/close </a:t>
            </a:r>
            <a:r>
              <a:rPr lang="ko-KR" altLang="en-US" dirty="0" err="1"/>
              <a:t>를</a:t>
            </a:r>
            <a:r>
              <a:rPr lang="ko-KR" altLang="en-US" dirty="0"/>
              <a:t> 사용하여 초기 상태를 결정할 수 있다</a:t>
            </a:r>
            <a:endParaRPr lang="en-US" dirty="0"/>
          </a:p>
        </p:txBody>
      </p:sp>
      <p:pic>
        <p:nvPicPr>
          <p:cNvPr id="15" name="그림 28">
            <a:extLst>
              <a:ext uri="{FF2B5EF4-FFF2-40B4-BE49-F238E27FC236}">
                <a16:creationId xmlns:a16="http://schemas.microsoft.com/office/drawing/2014/main" id="{5456854B-F6BF-FA4B-B607-01A248FA9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84487"/>
            <a:ext cx="154241" cy="154241"/>
          </a:xfrm>
          <a:prstGeom prst="rect">
            <a:avLst/>
          </a:prstGeom>
        </p:spPr>
      </p:pic>
      <p:pic>
        <p:nvPicPr>
          <p:cNvPr id="16" name="그림 28">
            <a:extLst>
              <a:ext uri="{FF2B5EF4-FFF2-40B4-BE49-F238E27FC236}">
                <a16:creationId xmlns:a16="http://schemas.microsoft.com/office/drawing/2014/main" id="{9E0564C9-C42F-5644-AFC2-38AE6B537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66" y="3151703"/>
            <a:ext cx="154241" cy="154241"/>
          </a:xfrm>
          <a:prstGeom prst="rect">
            <a:avLst/>
          </a:prstGeom>
        </p:spPr>
      </p:pic>
      <p:pic>
        <p:nvPicPr>
          <p:cNvPr id="17" name="그림 28">
            <a:extLst>
              <a:ext uri="{FF2B5EF4-FFF2-40B4-BE49-F238E27FC236}">
                <a16:creationId xmlns:a16="http://schemas.microsoft.com/office/drawing/2014/main" id="{EB8FCD53-848D-6A49-8344-5F5F967A7E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47" y="3651971"/>
            <a:ext cx="154241" cy="1542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27906D-AE22-C44E-AA6B-F6D7551D32A3}"/>
              </a:ext>
            </a:extLst>
          </p:cNvPr>
          <p:cNvSpPr txBox="1"/>
          <p:nvPr/>
        </p:nvSpPr>
        <p:spPr>
          <a:xfrm>
            <a:off x="1435307" y="2176595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 이벤트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5F5FCB-ED62-DF48-83E6-08BFD69C08F3}"/>
              </a:ext>
            </a:extLst>
          </p:cNvPr>
          <p:cNvSpPr txBox="1"/>
          <p:nvPr/>
        </p:nvSpPr>
        <p:spPr>
          <a:xfrm>
            <a:off x="1427744" y="2618530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키보드 이벤트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A383F-E5DB-5646-81D5-1B359F39664A}"/>
              </a:ext>
            </a:extLst>
          </p:cNvPr>
          <p:cNvSpPr txBox="1"/>
          <p:nvPr/>
        </p:nvSpPr>
        <p:spPr>
          <a:xfrm>
            <a:off x="1458770" y="3049076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윈도우 이벤트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75452-E000-BF4C-AFF3-BE1958914AE8}"/>
              </a:ext>
            </a:extLst>
          </p:cNvPr>
          <p:cNvSpPr txBox="1"/>
          <p:nvPr/>
        </p:nvSpPr>
        <p:spPr>
          <a:xfrm>
            <a:off x="1421444" y="3494377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 이벤트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2100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399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이벤트 리스트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마우스 이벤트 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click</a:t>
            </a:r>
            <a:r>
              <a:rPr lang="en-US" altLang="ko-KR" b="1" dirty="0">
                <a:latin typeface="KBIZgo R" panose="02020503020101020101" pitchFamily="18" charset="-127"/>
                <a:ea typeface="KBIZgo R" panose="02020503020101020101" pitchFamily="18" charset="-127"/>
              </a:rPr>
              <a:t>:</a:t>
            </a:r>
            <a:r>
              <a:rPr lang="ko-KR" alt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마우스버튼을 클릭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2889200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354941" y="2789051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dbclick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: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마우스를 더블 클릭할 때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6" name="그림 28">
            <a:extLst>
              <a:ext uri="{FF2B5EF4-FFF2-40B4-BE49-F238E27FC236}">
                <a16:creationId xmlns:a16="http://schemas.microsoft.com/office/drawing/2014/main" id="{9EFAE9F3-9500-1947-9BB9-EB0190B00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392001"/>
            <a:ext cx="154241" cy="154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DFCB37-E9E6-204F-B809-DB87618897E2}"/>
              </a:ext>
            </a:extLst>
          </p:cNvPr>
          <p:cNvSpPr txBox="1"/>
          <p:nvPr/>
        </p:nvSpPr>
        <p:spPr>
          <a:xfrm>
            <a:off x="1376022" y="3291852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mouseover</a:t>
            </a:r>
            <a:r>
              <a:rPr lang="en-US" altLang="ko-KR" b="1" dirty="0">
                <a:latin typeface="KBIZgo R" panose="02020503020101020101" pitchFamily="18" charset="-127"/>
                <a:ea typeface="KBIZgo R" panose="02020503020101020101" pitchFamily="18" charset="-127"/>
              </a:rPr>
              <a:t>:</a:t>
            </a:r>
            <a:r>
              <a:rPr lang="ko-KR" alt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마우스를 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HTML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요소 위로 올리면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8" name="그림 28">
            <a:extLst>
              <a:ext uri="{FF2B5EF4-FFF2-40B4-BE49-F238E27FC236}">
                <a16:creationId xmlns:a16="http://schemas.microsoft.com/office/drawing/2014/main" id="{7477DFAF-5959-0943-B49E-F8137C3E3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847987"/>
            <a:ext cx="154241" cy="154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E7F95CB-F597-DE43-9E9A-32E7BE1B63A8}"/>
              </a:ext>
            </a:extLst>
          </p:cNvPr>
          <p:cNvSpPr txBox="1"/>
          <p:nvPr/>
        </p:nvSpPr>
        <p:spPr>
          <a:xfrm>
            <a:off x="1376022" y="3747838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mousedown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 버튼을 누를 때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3" name="그림 28">
            <a:extLst>
              <a:ext uri="{FF2B5EF4-FFF2-40B4-BE49-F238E27FC236}">
                <a16:creationId xmlns:a16="http://schemas.microsoft.com/office/drawing/2014/main" id="{CDF35A15-EA54-E24D-832D-A5737EE0E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5" y="4363359"/>
            <a:ext cx="154241" cy="1542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F8C1CB-8306-9A4B-9B4C-32BA955059D6}"/>
              </a:ext>
            </a:extLst>
          </p:cNvPr>
          <p:cNvSpPr txBox="1"/>
          <p:nvPr/>
        </p:nvSpPr>
        <p:spPr>
          <a:xfrm>
            <a:off x="1356386" y="4263210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mouseup</a:t>
            </a:r>
            <a:r>
              <a:rPr lang="en-US" altLang="ko-KR" b="1" dirty="0">
                <a:latin typeface="KBIZgo R" panose="02020503020101020101" pitchFamily="18" charset="-127"/>
                <a:ea typeface="KBIZgo R" panose="02020503020101020101" pitchFamily="18" charset="-127"/>
              </a:rPr>
              <a:t>:</a:t>
            </a:r>
            <a:r>
              <a:rPr lang="ko-KR" alt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 버튼을 뗄 때 발생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5" name="그림 28">
            <a:extLst>
              <a:ext uri="{FF2B5EF4-FFF2-40B4-BE49-F238E27FC236}">
                <a16:creationId xmlns:a16="http://schemas.microsoft.com/office/drawing/2014/main" id="{9725499E-2C9E-C54D-A1AB-D19C63E7CB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4843804"/>
            <a:ext cx="154241" cy="1542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8BC948-D540-F34F-94BD-AD20022FBFE6}"/>
              </a:ext>
            </a:extLst>
          </p:cNvPr>
          <p:cNvSpPr txBox="1"/>
          <p:nvPr/>
        </p:nvSpPr>
        <p:spPr>
          <a:xfrm>
            <a:off x="1354941" y="4743655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 err="1">
                <a:latin typeface="KBIZgo R" panose="02020503020101020101" pitchFamily="18" charset="-127"/>
                <a:ea typeface="KBIZgo R" panose="02020503020101020101" pitchFamily="18" charset="-127"/>
              </a:rPr>
              <a:t>mousemove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 –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마우스가 움직일 때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7" name="그림 28">
            <a:extLst>
              <a:ext uri="{FF2B5EF4-FFF2-40B4-BE49-F238E27FC236}">
                <a16:creationId xmlns:a16="http://schemas.microsoft.com/office/drawing/2014/main" id="{6751A8C1-8491-D244-9C44-5908A3A739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0" y="5376704"/>
            <a:ext cx="154241" cy="1542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4749F78-826F-254C-8728-A514C47E9821}"/>
              </a:ext>
            </a:extLst>
          </p:cNvPr>
          <p:cNvSpPr txBox="1"/>
          <p:nvPr/>
        </p:nvSpPr>
        <p:spPr>
          <a:xfrm>
            <a:off x="1336780" y="5220883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focus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 – HTML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요소에 포커스가 갔을 때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9" name="그림 28">
            <a:extLst>
              <a:ext uri="{FF2B5EF4-FFF2-40B4-BE49-F238E27FC236}">
                <a16:creationId xmlns:a16="http://schemas.microsoft.com/office/drawing/2014/main" id="{39D42473-2F73-7549-980E-F7512F37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5787160"/>
            <a:ext cx="154241" cy="1542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A20A995-EBB5-FE42-9E01-F2489D68B335}"/>
              </a:ext>
            </a:extLst>
          </p:cNvPr>
          <p:cNvSpPr txBox="1"/>
          <p:nvPr/>
        </p:nvSpPr>
        <p:spPr>
          <a:xfrm>
            <a:off x="1354941" y="5687011"/>
            <a:ext cx="580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blur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 – HTML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요소가 포커스에서 벗어 났을 때 동작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14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748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CSS3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로 폼 작성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+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사용자 입력 대응</a:t>
            </a:r>
            <a:endParaRPr lang="ko-KR" altLang="en-US" sz="2200" dirty="0"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208C7-D23A-4FF9-B27D-A0B6FEE794AC}"/>
              </a:ext>
            </a:extLst>
          </p:cNvPr>
          <p:cNvSpPr txBox="1"/>
          <p:nvPr/>
        </p:nvSpPr>
        <p:spPr>
          <a:xfrm>
            <a:off x="645783" y="924900"/>
            <a:ext cx="125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Review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BC95AA4-9D35-4AF7-A6ED-0BE988E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52" y="1053617"/>
            <a:ext cx="367597" cy="2948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57790" cy="430887"/>
            <a:chOff x="206522" y="1337080"/>
            <a:chExt cx="357790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3577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KBIZ한마음고딕 M" panose="02020503020101020101" pitchFamily="18" charset="-127"/>
                  <a:ea typeface="KBIZ한마음고딕 M" panose="02020503020101020101" pitchFamily="18" charset="-127"/>
                </a:rPr>
                <a:t>4</a:t>
              </a:r>
              <a:endParaRPr lang="ko-KR" altLang="en-US" sz="2200" dirty="0"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D5F770-A794-448A-9C1E-67CB08C23A2F}"/>
              </a:ext>
            </a:extLst>
          </p:cNvPr>
          <p:cNvGrpSpPr/>
          <p:nvPr/>
        </p:nvGrpSpPr>
        <p:grpSpPr>
          <a:xfrm>
            <a:off x="2031712" y="1370608"/>
            <a:ext cx="136418" cy="205372"/>
            <a:chOff x="2521027" y="459610"/>
            <a:chExt cx="136418" cy="2053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8DDE2E7-3E8E-4D2D-BFA9-912902704658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ADB63D0-D021-46E6-A12D-227E52F6F0B8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9C5FB-2BEC-4C41-B5DB-7272E1F9F712}"/>
              </a:ext>
            </a:extLst>
          </p:cNvPr>
          <p:cNvCxnSpPr>
            <a:cxnSpLocks/>
          </p:cNvCxnSpPr>
          <p:nvPr/>
        </p:nvCxnSpPr>
        <p:spPr>
          <a:xfrm>
            <a:off x="1" y="1456650"/>
            <a:ext cx="2035847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ADB1-5476-42F9-A3CE-3BCB5AA704E6}"/>
              </a:ext>
            </a:extLst>
          </p:cNvPr>
          <p:cNvSpPr txBox="1"/>
          <p:nvPr/>
        </p:nvSpPr>
        <p:spPr>
          <a:xfrm>
            <a:off x="1314710" y="212608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input[type=text]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C03D2-5A73-43FB-9EEA-2C7851870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264407"/>
            <a:ext cx="154241" cy="154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96544-0A87-6E46-94C8-FA915FB37FEC}"/>
              </a:ext>
            </a:extLst>
          </p:cNvPr>
          <p:cNvSpPr txBox="1"/>
          <p:nvPr/>
        </p:nvSpPr>
        <p:spPr>
          <a:xfrm>
            <a:off x="1312518" y="2587749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폼 요소 글자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색 조절</a:t>
            </a:r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6F6D27DE-8156-5F42-99BE-B29C6E74B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8" y="2754792"/>
            <a:ext cx="154241" cy="1542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1D611-E70C-2F43-BA83-69EC65844AA7}"/>
              </a:ext>
            </a:extLst>
          </p:cNvPr>
          <p:cNvSpPr txBox="1"/>
          <p:nvPr/>
        </p:nvSpPr>
        <p:spPr>
          <a:xfrm>
            <a:off x="1322799" y="3031691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  <a:sym typeface="Wingdings"/>
              </a:rPr>
              <a:t>폼 요소 테두리 조절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21" name="그림 14">
            <a:extLst>
              <a:ext uri="{FF2B5EF4-FFF2-40B4-BE49-F238E27FC236}">
                <a16:creationId xmlns:a16="http://schemas.microsoft.com/office/drawing/2014/main" id="{460B42EE-EF16-A64E-8389-81C72F258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9" y="3198734"/>
            <a:ext cx="154241" cy="154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3DE7EA-B860-0B4F-BA45-D4500C39F2C6}"/>
              </a:ext>
            </a:extLst>
          </p:cNvPr>
          <p:cNvSpPr txBox="1"/>
          <p:nvPr/>
        </p:nvSpPr>
        <p:spPr>
          <a:xfrm>
            <a:off x="1363431" y="3521447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input[type=text]:hover</a:t>
            </a:r>
            <a:endParaRPr lang="ko-KR" altLang="en-US" dirty="0">
              <a:highlight>
                <a:srgbClr val="FFFF00"/>
              </a:highlight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6" name="그림 14">
            <a:extLst>
              <a:ext uri="{FF2B5EF4-FFF2-40B4-BE49-F238E27FC236}">
                <a16:creationId xmlns:a16="http://schemas.microsoft.com/office/drawing/2014/main" id="{567FB503-4B2F-2442-AFDA-31F8DA69CD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71" y="3688490"/>
            <a:ext cx="154241" cy="154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F9909A-B8A5-2543-B928-8A71A29CB9F8}"/>
              </a:ext>
            </a:extLst>
          </p:cNvPr>
          <p:cNvSpPr txBox="1"/>
          <p:nvPr/>
        </p:nvSpPr>
        <p:spPr>
          <a:xfrm>
            <a:off x="1333080" y="4009774"/>
            <a:ext cx="592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input[type=text]:focus</a:t>
            </a:r>
            <a:endParaRPr lang="ko-KR" altLang="en-US" dirty="0">
              <a:highlight>
                <a:srgbClr val="FFFF00"/>
              </a:highlight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38" name="그림 14">
            <a:extLst>
              <a:ext uri="{FF2B5EF4-FFF2-40B4-BE49-F238E27FC236}">
                <a16:creationId xmlns:a16="http://schemas.microsoft.com/office/drawing/2014/main" id="{A082D9D6-7782-FB46-B25D-ADAA8E301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1" y="4132708"/>
            <a:ext cx="154241" cy="1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75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376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이벤트 리스트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키보드 이벤트 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keypress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 –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글자를 입력할 때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</a:p>
        </p:txBody>
      </p: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2889200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354941" y="2789051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keyup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키로부터 손가락을 뗄 때 발생  동작 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6" name="그림 28">
            <a:extLst>
              <a:ext uri="{FF2B5EF4-FFF2-40B4-BE49-F238E27FC236}">
                <a16:creationId xmlns:a16="http://schemas.microsoft.com/office/drawing/2014/main" id="{9EFAE9F3-9500-1947-9BB9-EB0190B00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392001"/>
            <a:ext cx="154241" cy="154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DFCB37-E9E6-204F-B809-DB87618897E2}"/>
              </a:ext>
            </a:extLst>
          </p:cNvPr>
          <p:cNvSpPr txBox="1"/>
          <p:nvPr/>
        </p:nvSpPr>
        <p:spPr>
          <a:xfrm>
            <a:off x="1376022" y="3291852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keydown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키를 누를 때 발생</a:t>
            </a:r>
            <a:endParaRPr lang="en-US" altLang="ko-KR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9983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396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이벤트 리스트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윈도우 이벤트 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read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문서 객체가 준비되었을 때 동작</a:t>
            </a:r>
          </a:p>
        </p:txBody>
      </p: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2889200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354941" y="2789051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load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윈도우를 불러들일 때 동작  </a:t>
            </a:r>
          </a:p>
        </p:txBody>
      </p:sp>
      <p:pic>
        <p:nvPicPr>
          <p:cNvPr id="46" name="그림 28">
            <a:extLst>
              <a:ext uri="{FF2B5EF4-FFF2-40B4-BE49-F238E27FC236}">
                <a16:creationId xmlns:a16="http://schemas.microsoft.com/office/drawing/2014/main" id="{9EFAE9F3-9500-1947-9BB9-EB0190B00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392001"/>
            <a:ext cx="154241" cy="154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DFCB37-E9E6-204F-B809-DB87618897E2}"/>
              </a:ext>
            </a:extLst>
          </p:cNvPr>
          <p:cNvSpPr txBox="1"/>
          <p:nvPr/>
        </p:nvSpPr>
        <p:spPr>
          <a:xfrm>
            <a:off x="1376022" y="3291852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unload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윈도우를 닫을 때 동작</a:t>
            </a:r>
          </a:p>
        </p:txBody>
      </p:sp>
      <p:pic>
        <p:nvPicPr>
          <p:cNvPr id="48" name="그림 28">
            <a:extLst>
              <a:ext uri="{FF2B5EF4-FFF2-40B4-BE49-F238E27FC236}">
                <a16:creationId xmlns:a16="http://schemas.microsoft.com/office/drawing/2014/main" id="{7477DFAF-5959-0943-B49E-F8137C3E3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847987"/>
            <a:ext cx="154241" cy="154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E7F95CB-F597-DE43-9E9A-32E7BE1B63A8}"/>
              </a:ext>
            </a:extLst>
          </p:cNvPr>
          <p:cNvSpPr txBox="1"/>
          <p:nvPr/>
        </p:nvSpPr>
        <p:spPr>
          <a:xfrm>
            <a:off x="1376022" y="3747838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resize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윈도우의 크기를 바뀔 때 동작</a:t>
            </a:r>
          </a:p>
        </p:txBody>
      </p:sp>
      <p:pic>
        <p:nvPicPr>
          <p:cNvPr id="53" name="그림 28">
            <a:extLst>
              <a:ext uri="{FF2B5EF4-FFF2-40B4-BE49-F238E27FC236}">
                <a16:creationId xmlns:a16="http://schemas.microsoft.com/office/drawing/2014/main" id="{CDF35A15-EA54-E24D-832D-A5737EE0E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5" y="4363359"/>
            <a:ext cx="154241" cy="1542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F8C1CB-8306-9A4B-9B4C-32BA955059D6}"/>
              </a:ext>
            </a:extLst>
          </p:cNvPr>
          <p:cNvSpPr txBox="1"/>
          <p:nvPr/>
        </p:nvSpPr>
        <p:spPr>
          <a:xfrm>
            <a:off x="1356386" y="4263210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scroll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윈도우를 스크롤할 때 동작</a:t>
            </a:r>
          </a:p>
        </p:txBody>
      </p:sp>
      <p:pic>
        <p:nvPicPr>
          <p:cNvPr id="55" name="그림 28">
            <a:extLst>
              <a:ext uri="{FF2B5EF4-FFF2-40B4-BE49-F238E27FC236}">
                <a16:creationId xmlns:a16="http://schemas.microsoft.com/office/drawing/2014/main" id="{9725499E-2C9E-C54D-A1AB-D19C63E7CB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4843804"/>
            <a:ext cx="154241" cy="1542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8BC948-D540-F34F-94BD-AD20022FBFE6}"/>
              </a:ext>
            </a:extLst>
          </p:cNvPr>
          <p:cNvSpPr txBox="1"/>
          <p:nvPr/>
        </p:nvSpPr>
        <p:spPr>
          <a:xfrm>
            <a:off x="1354941" y="4743655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error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에러가 있을 때 동작</a:t>
            </a:r>
          </a:p>
        </p:txBody>
      </p:sp>
    </p:spTree>
    <p:extLst>
      <p:ext uri="{BB962C8B-B14F-4D97-AF65-F5344CB8AC3E}">
        <p14:creationId xmlns:p14="http://schemas.microsoft.com/office/powerpoint/2010/main" val="1585196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5708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 이벤트 리스트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입력 양식 이벤트 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change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양식의 내용을 변경할 때 동작</a:t>
            </a: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2889200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354941" y="2789051"/>
            <a:ext cx="540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focus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양식에 초점을 맞추면 동작</a:t>
            </a: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6" name="그림 28">
            <a:extLst>
              <a:ext uri="{FF2B5EF4-FFF2-40B4-BE49-F238E27FC236}">
                <a16:creationId xmlns:a16="http://schemas.microsoft.com/office/drawing/2014/main" id="{9EFAE9F3-9500-1947-9BB9-EB0190B00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392001"/>
            <a:ext cx="154241" cy="154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DFCB37-E9E6-204F-B809-DB87618897E2}"/>
              </a:ext>
            </a:extLst>
          </p:cNvPr>
          <p:cNvSpPr txBox="1"/>
          <p:nvPr/>
        </p:nvSpPr>
        <p:spPr>
          <a:xfrm>
            <a:off x="1376022" y="3291852"/>
            <a:ext cx="5860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focusin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양식에 초점이 맞춰지기 바로 전에 동작</a:t>
            </a: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8" name="그림 28">
            <a:extLst>
              <a:ext uri="{FF2B5EF4-FFF2-40B4-BE49-F238E27FC236}">
                <a16:creationId xmlns:a16="http://schemas.microsoft.com/office/drawing/2014/main" id="{7477DFAF-5959-0943-B49E-F8137C3E3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847987"/>
            <a:ext cx="154241" cy="154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E7F95CB-F597-DE43-9E9A-32E7BE1B63A8}"/>
              </a:ext>
            </a:extLst>
          </p:cNvPr>
          <p:cNvSpPr txBox="1"/>
          <p:nvPr/>
        </p:nvSpPr>
        <p:spPr>
          <a:xfrm>
            <a:off x="1376022" y="3747838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blur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양식에 초점이 사라질 때 동작</a:t>
            </a:r>
          </a:p>
        </p:txBody>
      </p:sp>
      <p:pic>
        <p:nvPicPr>
          <p:cNvPr id="53" name="그림 28">
            <a:extLst>
              <a:ext uri="{FF2B5EF4-FFF2-40B4-BE49-F238E27FC236}">
                <a16:creationId xmlns:a16="http://schemas.microsoft.com/office/drawing/2014/main" id="{CDF35A15-EA54-E24D-832D-A5737EE0E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5" y="4363359"/>
            <a:ext cx="154241" cy="1542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F8C1CB-8306-9A4B-9B4C-32BA955059D6}"/>
              </a:ext>
            </a:extLst>
          </p:cNvPr>
          <p:cNvSpPr txBox="1"/>
          <p:nvPr/>
        </p:nvSpPr>
        <p:spPr>
          <a:xfrm>
            <a:off x="1356386" y="4263210"/>
            <a:ext cx="724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select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입력 양식을 선택할 때 동작 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(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type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이 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text, </a:t>
            </a:r>
            <a:r>
              <a:rPr lang="en-US" dirty="0" err="1">
                <a:latin typeface="KBIZgo R" panose="02020503020101020101" pitchFamily="18" charset="-127"/>
                <a:ea typeface="KBIZgo R" panose="02020503020101020101" pitchFamily="18" charset="-127"/>
              </a:rPr>
              <a:t>textarea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제외</a:t>
            </a:r>
            <a:r>
              <a:rPr lang="en-US" altLang="ko-KR" dirty="0">
                <a:latin typeface="KBIZgo R" panose="02020503020101020101" pitchFamily="18" charset="-127"/>
                <a:ea typeface="KBIZgo R" panose="02020503020101020101" pitchFamily="18" charset="-127"/>
              </a:rPr>
              <a:t>)</a:t>
            </a: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55" name="그림 28">
            <a:extLst>
              <a:ext uri="{FF2B5EF4-FFF2-40B4-BE49-F238E27FC236}">
                <a16:creationId xmlns:a16="http://schemas.microsoft.com/office/drawing/2014/main" id="{9725499E-2C9E-C54D-A1AB-D19C63E7CB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4843804"/>
            <a:ext cx="154241" cy="1542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8BC948-D540-F34F-94BD-AD20022FBFE6}"/>
              </a:ext>
            </a:extLst>
          </p:cNvPr>
          <p:cNvSpPr txBox="1"/>
          <p:nvPr/>
        </p:nvSpPr>
        <p:spPr>
          <a:xfrm>
            <a:off x="1354941" y="4743655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b="1" dirty="0">
                <a:latin typeface="KBIZgo R" panose="02020503020101020101" pitchFamily="18" charset="-127"/>
                <a:ea typeface="KBIZgo R" panose="02020503020101020101" pitchFamily="18" charset="-127"/>
              </a:rPr>
              <a:t>submit</a:t>
            </a:r>
            <a:r>
              <a:rPr 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: submit </a:t>
            </a:r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버튼을 누를 때 동작</a:t>
            </a:r>
          </a:p>
        </p:txBody>
      </p:sp>
    </p:spTree>
    <p:extLst>
      <p:ext uri="{BB962C8B-B14F-4D97-AF65-F5344CB8AC3E}">
        <p14:creationId xmlns:p14="http://schemas.microsoft.com/office/powerpoint/2010/main" val="3418519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방법 </a:t>
            </a:r>
            <a:r>
              <a:rPr lang="en-US" altLang="ko-KR" sz="2400" dirty="0"/>
              <a:t>4</a:t>
            </a:r>
            <a:r>
              <a:rPr lang="ko-KR" altLang="en-US" sz="2400" dirty="0"/>
              <a:t> 가지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태그에 작성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" y="2889200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354941" y="2789051"/>
            <a:ext cx="5406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등록</a:t>
            </a:r>
            <a:endParaRPr lang="en-US" altLang="ko-KR" dirty="0"/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6" name="그림 28">
            <a:extLst>
              <a:ext uri="{FF2B5EF4-FFF2-40B4-BE49-F238E27FC236}">
                <a16:creationId xmlns:a16="http://schemas.microsoft.com/office/drawing/2014/main" id="{9EFAE9F3-9500-1947-9BB9-EB0190B00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1" y="3392001"/>
            <a:ext cx="154241" cy="154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DFCB37-E9E6-204F-B809-DB87618897E2}"/>
              </a:ext>
            </a:extLst>
          </p:cNvPr>
          <p:cNvSpPr txBox="1"/>
          <p:nvPr/>
        </p:nvSpPr>
        <p:spPr>
          <a:xfrm>
            <a:off x="1376022" y="3291852"/>
            <a:ext cx="586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pic>
        <p:nvPicPr>
          <p:cNvPr id="48" name="그림 28">
            <a:extLst>
              <a:ext uri="{FF2B5EF4-FFF2-40B4-BE49-F238E27FC236}">
                <a16:creationId xmlns:a16="http://schemas.microsoft.com/office/drawing/2014/main" id="{7477DFAF-5959-0943-B49E-F8137C3E3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8341" y="4002228"/>
            <a:ext cx="154241" cy="154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E7F95CB-F597-DE43-9E9A-32E7BE1B63A8}"/>
              </a:ext>
            </a:extLst>
          </p:cNvPr>
          <p:cNvSpPr txBox="1"/>
          <p:nvPr/>
        </p:nvSpPr>
        <p:spPr>
          <a:xfrm>
            <a:off x="1376022" y="3847987"/>
            <a:ext cx="540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 err="1"/>
              <a:t>익명함수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517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방법 </a:t>
            </a:r>
            <a:r>
              <a:rPr lang="en-US" altLang="ko-KR" sz="2400" dirty="0"/>
              <a:t>4</a:t>
            </a:r>
            <a:r>
              <a:rPr lang="ko-KR" altLang="en-US" sz="2400" dirty="0"/>
              <a:t> 가지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>
            <a:extLst>
              <a:ext uri="{FF2B5EF4-FFF2-40B4-BE49-F238E27FC236}">
                <a16:creationId xmlns:a16="http://schemas.microsoft.com/office/drawing/2014/main" id="{A453699F-A0CE-974D-989D-ED7BB657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96" y="2399303"/>
            <a:ext cx="154241" cy="154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760D18-5550-8E42-B7D9-5A3782448EA3}"/>
              </a:ext>
            </a:extLst>
          </p:cNvPr>
          <p:cNvSpPr txBox="1"/>
          <p:nvPr/>
        </p:nvSpPr>
        <p:spPr>
          <a:xfrm>
            <a:off x="1341077" y="2299154"/>
            <a:ext cx="540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태그에 작성</a:t>
            </a:r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ko-KR" altLang="en-US" dirty="0">
              <a:latin typeface="KBIZgo R" panose="02020503020101020101" pitchFamily="18" charset="-127"/>
              <a:ea typeface="KBIZgo R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E7535-5393-EF4D-A496-BA4E4C33DFEC}"/>
              </a:ext>
            </a:extLst>
          </p:cNvPr>
          <p:cNvSpPr txBox="1"/>
          <p:nvPr/>
        </p:nvSpPr>
        <p:spPr>
          <a:xfrm>
            <a:off x="1106707" y="3083855"/>
            <a:ext cx="52565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&lt;p onclick=“</a:t>
            </a:r>
            <a:r>
              <a:rPr lang="en-US" dirty="0" err="1">
                <a:solidFill>
                  <a:schemeClr val="bg1"/>
                </a:solidFill>
              </a:rPr>
              <a:t>this.style.backgroudColor</a:t>
            </a:r>
            <a:r>
              <a:rPr lang="en-US" dirty="0">
                <a:solidFill>
                  <a:schemeClr val="bg1"/>
                </a:solidFill>
              </a:rPr>
              <a:t>=‘red’”&gt;&lt;/p&gt;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49224-B636-1047-8178-4D27E85B35FA}"/>
              </a:ext>
            </a:extLst>
          </p:cNvPr>
          <p:cNvSpPr txBox="1"/>
          <p:nvPr/>
        </p:nvSpPr>
        <p:spPr>
          <a:xfrm>
            <a:off x="1060228" y="3941553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클릭하면 이 태그의 스타일의 배경을 빨강으로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7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방법 </a:t>
            </a:r>
            <a:r>
              <a:rPr lang="en-US" altLang="ko-KR" sz="2400" dirty="0"/>
              <a:t>4</a:t>
            </a:r>
            <a:r>
              <a:rPr lang="ko-KR" altLang="en-US" sz="2400" dirty="0"/>
              <a:t> 가지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5" y="2424826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475656" y="2324677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등록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52C75C-C852-1241-813E-2F16B725DA7E}"/>
              </a:ext>
            </a:extLst>
          </p:cNvPr>
          <p:cNvSpPr txBox="1"/>
          <p:nvPr/>
        </p:nvSpPr>
        <p:spPr>
          <a:xfrm>
            <a:off x="1619672" y="2838699"/>
            <a:ext cx="4896544" cy="3139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dirty="0">
                <a:solidFill>
                  <a:schemeClr val="bg1"/>
                </a:solidFill>
              </a:rPr>
              <a:t>function click(){</a:t>
            </a:r>
          </a:p>
          <a:p>
            <a:r>
              <a:rPr lang="en-US" dirty="0">
                <a:solidFill>
                  <a:schemeClr val="bg1"/>
                </a:solidFill>
              </a:rPr>
              <a:t> // 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// </a:t>
            </a:r>
            <a:r>
              <a:rPr lang="en-US" dirty="0">
                <a:solidFill>
                  <a:schemeClr val="bg1"/>
                </a:solidFill>
              </a:rPr>
              <a:t>DOM </a:t>
            </a:r>
            <a:r>
              <a:rPr lang="ko-KR" altLang="en-US" dirty="0">
                <a:solidFill>
                  <a:schemeClr val="bg1"/>
                </a:solidFill>
              </a:rPr>
              <a:t>객체 </a:t>
            </a:r>
          </a:p>
          <a:p>
            <a:r>
              <a:rPr lang="en-US" b="1" dirty="0">
                <a:solidFill>
                  <a:schemeClr val="bg1"/>
                </a:solidFill>
              </a:rPr>
              <a:t>var </a:t>
            </a:r>
            <a:r>
              <a:rPr lang="en-US" b="1" dirty="0" err="1">
                <a:solidFill>
                  <a:schemeClr val="bg1"/>
                </a:solidFill>
              </a:rPr>
              <a:t>p</a:t>
            </a:r>
            <a:r>
              <a:rPr lang="en-US" altLang="ko-KR" b="1" dirty="0" err="1">
                <a:solidFill>
                  <a:schemeClr val="bg1"/>
                </a:solidFill>
              </a:rPr>
              <a:t>_obj</a:t>
            </a:r>
            <a:r>
              <a:rPr lang="en-US" b="1" dirty="0">
                <a:solidFill>
                  <a:schemeClr val="bg1"/>
                </a:solidFill>
              </a:rPr>
              <a:t> = </a:t>
            </a:r>
            <a:r>
              <a:rPr lang="en-US" b="1" dirty="0" err="1">
                <a:solidFill>
                  <a:schemeClr val="bg1"/>
                </a:solidFill>
              </a:rPr>
              <a:t>document.getElementById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pid</a:t>
            </a:r>
            <a:r>
              <a:rPr lang="en-US" b="1" dirty="0">
                <a:solidFill>
                  <a:schemeClr val="bg1"/>
                </a:solidFill>
              </a:rPr>
              <a:t>"); 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</a:t>
            </a:r>
            <a:r>
              <a:rPr lang="en-US" altLang="ko-KR" b="1" dirty="0" err="1">
                <a:solidFill>
                  <a:schemeClr val="bg1"/>
                </a:solidFill>
              </a:rPr>
              <a:t>_obj</a:t>
            </a:r>
            <a:r>
              <a:rPr lang="en-US" b="1" dirty="0" err="1">
                <a:solidFill>
                  <a:schemeClr val="bg1"/>
                </a:solidFill>
              </a:rPr>
              <a:t>.onclick</a:t>
            </a:r>
            <a:r>
              <a:rPr lang="en-US" b="1" dirty="0">
                <a:solidFill>
                  <a:schemeClr val="bg1"/>
                </a:solidFill>
              </a:rPr>
              <a:t> = click;</a:t>
            </a:r>
          </a:p>
          <a:p>
            <a:r>
              <a:rPr lang="en-US" dirty="0">
                <a:solidFill>
                  <a:schemeClr val="bg1"/>
                </a:solidFill>
              </a:rPr>
              <a:t>&lt;/script&gt;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&lt;p id=" </a:t>
            </a:r>
            <a:r>
              <a:rPr lang="en-US" dirty="0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 "&gt;&lt;/p&gt;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819390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방법 </a:t>
            </a:r>
            <a:r>
              <a:rPr lang="en-US" altLang="ko-KR" sz="2400" dirty="0"/>
              <a:t>4</a:t>
            </a:r>
            <a:r>
              <a:rPr lang="ko-KR" altLang="en-US" sz="2400" dirty="0"/>
              <a:t> 가지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5" y="2424826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475656" y="2324677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9A0A4-39D2-C648-8173-7845FF650688}"/>
              </a:ext>
            </a:extLst>
          </p:cNvPr>
          <p:cNvSpPr txBox="1"/>
          <p:nvPr/>
        </p:nvSpPr>
        <p:spPr>
          <a:xfrm>
            <a:off x="1436849" y="3006034"/>
            <a:ext cx="6768752" cy="34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dirty="0">
                <a:solidFill>
                  <a:schemeClr val="bg1"/>
                </a:solidFill>
              </a:rPr>
              <a:t>function start(){</a:t>
            </a:r>
          </a:p>
          <a:p>
            <a:r>
              <a:rPr lang="en-US" dirty="0">
                <a:solidFill>
                  <a:schemeClr val="bg1"/>
                </a:solidFill>
              </a:rPr>
              <a:t> // DOM </a:t>
            </a:r>
            <a:r>
              <a:rPr lang="ko-KR" altLang="en-US" dirty="0">
                <a:solidFill>
                  <a:schemeClr val="bg1"/>
                </a:solidFill>
              </a:rPr>
              <a:t>객체 찾기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    </a:t>
            </a:r>
            <a:r>
              <a:rPr lang="en-US" dirty="0">
                <a:solidFill>
                  <a:schemeClr val="bg1"/>
                </a:solidFill>
              </a:rPr>
              <a:t>var </a:t>
            </a:r>
            <a:r>
              <a:rPr lang="en-US" dirty="0" err="1">
                <a:solidFill>
                  <a:schemeClr val="bg1"/>
                </a:solidFill>
              </a:rPr>
              <a:t>p_obj</a:t>
            </a:r>
            <a:r>
              <a:rPr lang="en-US" dirty="0">
                <a:solidFill>
                  <a:schemeClr val="bg1"/>
                </a:solidFill>
              </a:rPr>
              <a:t> = </a:t>
            </a:r>
            <a:r>
              <a:rPr lang="en-US" dirty="0" err="1">
                <a:solidFill>
                  <a:schemeClr val="bg1"/>
                </a:solidFill>
              </a:rPr>
              <a:t>document.getElementById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"); </a:t>
            </a:r>
          </a:p>
          <a:p>
            <a:r>
              <a:rPr lang="en-US" dirty="0">
                <a:solidFill>
                  <a:schemeClr val="bg1"/>
                </a:solidFill>
              </a:rPr>
              <a:t>     </a:t>
            </a:r>
            <a:r>
              <a:rPr lang="en-US" dirty="0" err="1">
                <a:solidFill>
                  <a:schemeClr val="bg1"/>
                </a:solidFill>
              </a:rPr>
              <a:t>p_obj.addEventListener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clickEv</a:t>
            </a:r>
            <a:r>
              <a:rPr lang="en-US" dirty="0">
                <a:solidFill>
                  <a:schemeClr val="bg1"/>
                </a:solidFill>
              </a:rPr>
              <a:t>", click); // </a:t>
            </a:r>
          </a:p>
          <a:p>
            <a:r>
              <a:rPr lang="en-US" dirty="0">
                <a:solidFill>
                  <a:schemeClr val="bg1"/>
                </a:solidFill>
              </a:rPr>
              <a:t>     </a:t>
            </a:r>
            <a:r>
              <a:rPr lang="en-US" dirty="0" err="1">
                <a:solidFill>
                  <a:schemeClr val="bg1"/>
                </a:solidFill>
              </a:rPr>
              <a:t>p_obj.addEventListener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clickEv</a:t>
            </a:r>
            <a:r>
              <a:rPr lang="en-US" dirty="0">
                <a:solidFill>
                  <a:schemeClr val="bg1"/>
                </a:solidFill>
              </a:rPr>
              <a:t>", over); // 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function click() {  …</a:t>
            </a: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function over() {  …</a:t>
            </a: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&lt;/</a:t>
            </a:r>
            <a:r>
              <a:rPr lang="en-US" dirty="0">
                <a:solidFill>
                  <a:schemeClr val="bg1"/>
                </a:solidFill>
              </a:rPr>
              <a:t>script&gt;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&lt;p id="</a:t>
            </a:r>
            <a:r>
              <a:rPr lang="en-US" dirty="0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"&gt;&lt;/p&gt;</a:t>
            </a:r>
          </a:p>
        </p:txBody>
      </p:sp>
    </p:spTree>
    <p:extLst>
      <p:ext uri="{BB962C8B-B14F-4D97-AF65-F5344CB8AC3E}">
        <p14:creationId xmlns:p14="http://schemas.microsoft.com/office/powerpoint/2010/main" val="12669652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2FB1D0-D6F5-4230-9100-EFCBE2CD033A}"/>
              </a:ext>
            </a:extLst>
          </p:cNvPr>
          <p:cNvSpPr/>
          <p:nvPr/>
        </p:nvSpPr>
        <p:spPr>
          <a:xfrm>
            <a:off x="1097795" y="16821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방법 </a:t>
            </a:r>
            <a:r>
              <a:rPr lang="en-US" altLang="ko-KR" sz="2400" dirty="0"/>
              <a:t>4</a:t>
            </a:r>
            <a:r>
              <a:rPr lang="ko-KR" altLang="en-US" sz="2400" dirty="0"/>
              <a:t> 가지</a:t>
            </a:r>
            <a:endParaRPr lang="ko-KR" altLang="en-US" sz="2400" dirty="0">
              <a:solidFill>
                <a:schemeClr val="bg1"/>
              </a:solidFill>
              <a:latin typeface="KBIZgo M" panose="02020503020101020101" pitchFamily="18" charset="-127"/>
              <a:ea typeface="KBIZgo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77AF78-8E4F-4433-BF02-8136FE9A6C43}"/>
              </a:ext>
            </a:extLst>
          </p:cNvPr>
          <p:cNvGrpSpPr/>
          <p:nvPr/>
        </p:nvGrpSpPr>
        <p:grpSpPr>
          <a:xfrm>
            <a:off x="755576" y="1692294"/>
            <a:ext cx="342156" cy="430887"/>
            <a:chOff x="206522" y="1337080"/>
            <a:chExt cx="342156" cy="43088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1DF4B7-AEFE-4BA6-9C74-100B3A48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3" y="1395434"/>
              <a:ext cx="337885" cy="30679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9D1BE-6840-411C-8CE6-C41C6E22A18A}"/>
                </a:ext>
              </a:extLst>
            </p:cNvPr>
            <p:cNvSpPr/>
            <p:nvPr/>
          </p:nvSpPr>
          <p:spPr>
            <a:xfrm>
              <a:off x="206522" y="1337080"/>
              <a:ext cx="1847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200" dirty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E86698-8BF2-4D69-ABA4-741BA5BE7A1C}"/>
              </a:ext>
            </a:extLst>
          </p:cNvPr>
          <p:cNvSpPr txBox="1"/>
          <p:nvPr/>
        </p:nvSpPr>
        <p:spPr>
          <a:xfrm>
            <a:off x="661023" y="1010625"/>
            <a:ext cx="161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 expert</a:t>
            </a:r>
            <a:endParaRPr lang="ko-KR" altLang="en-US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AB4D1CDA-8AAD-4A2E-AAB4-9277EDBBF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2" y="1101242"/>
            <a:ext cx="367597" cy="29488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429C6-CB94-438A-9441-D0097B7E32A6}"/>
              </a:ext>
            </a:extLst>
          </p:cNvPr>
          <p:cNvGrpSpPr/>
          <p:nvPr/>
        </p:nvGrpSpPr>
        <p:grpSpPr>
          <a:xfrm>
            <a:off x="2444759" y="1418233"/>
            <a:ext cx="136418" cy="205372"/>
            <a:chOff x="2521027" y="459610"/>
            <a:chExt cx="136418" cy="20537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9DB6EA5-7CEB-4B75-968A-4374CEED69B6}"/>
                </a:ext>
              </a:extLst>
            </p:cNvPr>
            <p:cNvSpPr/>
            <p:nvPr/>
          </p:nvSpPr>
          <p:spPr>
            <a:xfrm rot="1663842">
              <a:off x="252102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1A6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C43C9A-E41E-455E-BF12-2AF8024F8042}"/>
                </a:ext>
              </a:extLst>
            </p:cNvPr>
            <p:cNvSpPr/>
            <p:nvPr/>
          </p:nvSpPr>
          <p:spPr>
            <a:xfrm rot="1663842">
              <a:off x="2585437" y="459610"/>
              <a:ext cx="72008" cy="205372"/>
            </a:xfrm>
            <a:prstGeom prst="roundRect">
              <a:avLst>
                <a:gd name="adj" fmla="val 50000"/>
              </a:avLst>
            </a:prstGeom>
            <a:solidFill>
              <a:srgbClr val="3CA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BE250B9-77E3-4944-922F-6E8D06614EF3}"/>
              </a:ext>
            </a:extLst>
          </p:cNvPr>
          <p:cNvCxnSpPr>
            <a:cxnSpLocks/>
          </p:cNvCxnSpPr>
          <p:nvPr/>
        </p:nvCxnSpPr>
        <p:spPr>
          <a:xfrm>
            <a:off x="0" y="1504275"/>
            <a:ext cx="2465522" cy="0"/>
          </a:xfrm>
          <a:prstGeom prst="line">
            <a:avLst/>
          </a:prstGeom>
          <a:ln w="19050">
            <a:solidFill>
              <a:srgbClr val="1A6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28">
            <a:extLst>
              <a:ext uri="{FF2B5EF4-FFF2-40B4-BE49-F238E27FC236}">
                <a16:creationId xmlns:a16="http://schemas.microsoft.com/office/drawing/2014/main" id="{52E914AB-B1C5-7848-B084-3BA8020C3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5" y="2424826"/>
            <a:ext cx="154241" cy="154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DD2430-89D3-624E-9DAB-B9D2FF98FDFF}"/>
              </a:ext>
            </a:extLst>
          </p:cNvPr>
          <p:cNvSpPr txBox="1"/>
          <p:nvPr/>
        </p:nvSpPr>
        <p:spPr>
          <a:xfrm>
            <a:off x="1475656" y="2324677"/>
            <a:ext cx="540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err="1"/>
              <a:t>익명함수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76845-1752-5D4B-B797-7F63B755CD5C}"/>
              </a:ext>
            </a:extLst>
          </p:cNvPr>
          <p:cNvSpPr txBox="1"/>
          <p:nvPr/>
        </p:nvSpPr>
        <p:spPr>
          <a:xfrm>
            <a:off x="962673" y="2860086"/>
            <a:ext cx="7880164" cy="36933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dirty="0">
                <a:solidFill>
                  <a:schemeClr val="bg1"/>
                </a:solidFill>
              </a:rPr>
              <a:t>var </a:t>
            </a:r>
            <a:r>
              <a:rPr lang="en-US" dirty="0" err="1">
                <a:solidFill>
                  <a:schemeClr val="bg1"/>
                </a:solidFill>
              </a:rPr>
              <a:t>p</a:t>
            </a:r>
            <a:r>
              <a:rPr lang="en-US" altLang="ko-KR" dirty="0" err="1">
                <a:solidFill>
                  <a:schemeClr val="bg1"/>
                </a:solidFill>
              </a:rPr>
              <a:t>_obj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function 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() {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//</a:t>
            </a:r>
            <a:r>
              <a:rPr lang="ko-KR" altLang="en-US" dirty="0">
                <a:solidFill>
                  <a:schemeClr val="bg1"/>
                </a:solidFill>
              </a:rPr>
              <a:t> 문서 로딩이 끝나면 실행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    </a:t>
            </a:r>
            <a:r>
              <a:rPr lang="en-US" dirty="0" err="1">
                <a:solidFill>
                  <a:schemeClr val="bg1"/>
                </a:solidFill>
              </a:rPr>
              <a:t>p</a:t>
            </a:r>
            <a:r>
              <a:rPr lang="en-US" altLang="ko-KR" dirty="0" err="1">
                <a:solidFill>
                  <a:schemeClr val="bg1"/>
                </a:solidFill>
              </a:rPr>
              <a:t>_obj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 = </a:t>
            </a:r>
            <a:r>
              <a:rPr lang="en-US" dirty="0" err="1">
                <a:solidFill>
                  <a:schemeClr val="bg1"/>
                </a:solidFill>
              </a:rPr>
              <a:t>document.getElementById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");</a:t>
            </a:r>
          </a:p>
          <a:p>
            <a:r>
              <a:rPr lang="en-US" dirty="0">
                <a:solidFill>
                  <a:schemeClr val="bg1"/>
                </a:solidFill>
              </a:rPr>
              <a:t>     </a:t>
            </a:r>
            <a:r>
              <a:rPr lang="en-US" dirty="0" err="1">
                <a:solidFill>
                  <a:schemeClr val="bg1"/>
                </a:solidFill>
              </a:rPr>
              <a:t>p</a:t>
            </a:r>
            <a:r>
              <a:rPr lang="en-US" altLang="ko-KR" dirty="0" err="1">
                <a:solidFill>
                  <a:schemeClr val="bg1"/>
                </a:solidFill>
              </a:rPr>
              <a:t>_obj</a:t>
            </a:r>
            <a:r>
              <a:rPr lang="en-US" dirty="0" err="1">
                <a:solidFill>
                  <a:schemeClr val="bg1"/>
                </a:solidFill>
              </a:rPr>
              <a:t>.onclick</a:t>
            </a:r>
            <a:r>
              <a:rPr lang="en-US" dirty="0">
                <a:solidFill>
                  <a:schemeClr val="bg1"/>
                </a:solidFill>
              </a:rPr>
              <a:t> = function () { </a:t>
            </a:r>
            <a:r>
              <a:rPr lang="en-US" dirty="0" err="1">
                <a:solidFill>
                  <a:schemeClr val="bg1"/>
                </a:solidFill>
              </a:rPr>
              <a:t>this.style.backgroundColor</a:t>
            </a:r>
            <a:r>
              <a:rPr lang="en-US" dirty="0">
                <a:solidFill>
                  <a:schemeClr val="bg1"/>
                </a:solidFill>
              </a:rPr>
              <a:t>="red"; }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// </a:t>
            </a:r>
            <a:r>
              <a:rPr lang="ko-KR" altLang="en-US" dirty="0">
                <a:solidFill>
                  <a:schemeClr val="bg1"/>
                </a:solidFill>
              </a:rPr>
              <a:t>익명 함수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</a:t>
            </a:r>
            <a:r>
              <a:rPr lang="en-US" dirty="0" err="1">
                <a:solidFill>
                  <a:schemeClr val="bg1"/>
                </a:solidFill>
              </a:rPr>
              <a:t>p</a:t>
            </a:r>
            <a:r>
              <a:rPr lang="en-US" altLang="ko-KR" dirty="0" err="1">
                <a:solidFill>
                  <a:schemeClr val="bg1"/>
                </a:solidFill>
              </a:rPr>
              <a:t>_obj</a:t>
            </a:r>
            <a:r>
              <a:rPr lang="en-US" dirty="0" err="1">
                <a:solidFill>
                  <a:schemeClr val="bg1"/>
                </a:solidFill>
              </a:rPr>
              <a:t>.addEventListener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mouseout</a:t>
            </a:r>
            <a:r>
              <a:rPr lang="en-US" dirty="0">
                <a:solidFill>
                  <a:schemeClr val="bg1"/>
                </a:solidFill>
              </a:rPr>
              <a:t>",</a:t>
            </a:r>
          </a:p>
          <a:p>
            <a:r>
              <a:rPr lang="en-US" dirty="0">
                <a:solidFill>
                  <a:schemeClr val="bg1"/>
                </a:solidFill>
              </a:rPr>
              <a:t>        function () { </a:t>
            </a:r>
            <a:r>
              <a:rPr lang="en-US" dirty="0" err="1">
                <a:solidFill>
                  <a:schemeClr val="bg1"/>
                </a:solidFill>
              </a:rPr>
              <a:t>this.style.backgroundColor</a:t>
            </a:r>
            <a:r>
              <a:rPr lang="en-US" dirty="0">
                <a:solidFill>
                  <a:schemeClr val="bg1"/>
                </a:solidFill>
              </a:rPr>
              <a:t>="white"; }</a:t>
            </a:r>
            <a:r>
              <a:rPr lang="ko-KR" altLang="en-US" dirty="0">
                <a:solidFill>
                  <a:schemeClr val="bg1"/>
                </a:solidFill>
              </a:rPr>
              <a:t>  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  <a:r>
              <a:rPr lang="en-US" dirty="0">
                <a:solidFill>
                  <a:schemeClr val="bg1"/>
                </a:solidFill>
              </a:rPr>
              <a:t> // </a:t>
            </a:r>
            <a:r>
              <a:rPr lang="ko-KR" altLang="en-US" dirty="0">
                <a:solidFill>
                  <a:schemeClr val="bg1"/>
                </a:solidFill>
              </a:rPr>
              <a:t>익명 함수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   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&lt;/script&gt;</a:t>
            </a:r>
          </a:p>
          <a:p>
            <a:r>
              <a:rPr lang="en-US" dirty="0">
                <a:solidFill>
                  <a:schemeClr val="bg1"/>
                </a:solidFill>
              </a:rPr>
              <a:t>&lt;body onload="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()"&gt;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&lt;p id=" </a:t>
            </a:r>
            <a:r>
              <a:rPr lang="en-US" dirty="0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 "&gt;&lt;/p&gt;</a:t>
            </a:r>
          </a:p>
        </p:txBody>
      </p:sp>
    </p:spTree>
    <p:extLst>
      <p:ext uri="{BB962C8B-B14F-4D97-AF65-F5344CB8AC3E}">
        <p14:creationId xmlns:p14="http://schemas.microsoft.com/office/powerpoint/2010/main" val="2545920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223D7-5CC3-6944-BB99-0201E115B3D1}"/>
              </a:ext>
            </a:extLst>
          </p:cNvPr>
          <p:cNvSpPr txBox="1"/>
          <p:nvPr/>
        </p:nvSpPr>
        <p:spPr>
          <a:xfrm>
            <a:off x="6876256" y="5085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내용정리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0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223D7-5CC3-6944-BB99-0201E115B3D1}"/>
              </a:ext>
            </a:extLst>
          </p:cNvPr>
          <p:cNvSpPr txBox="1"/>
          <p:nvPr/>
        </p:nvSpPr>
        <p:spPr>
          <a:xfrm>
            <a:off x="971600" y="1124744"/>
            <a:ext cx="7272808" cy="3970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언어란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?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문서에 내장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스크립트 언어</a:t>
            </a:r>
            <a:endParaRPr lang="en-US" altLang="ko-KR" sz="2000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배우기 쉬움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자바스크립트의 역할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사용자의 입력 및 계산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웹 페이지 내용 및 모양의 동적 제어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브라우저 제어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웹 서버와의 통신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웹 애플리케이션 작성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자바스크립트 코드 작성이 가능한 위치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태그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&lt;script&gt;,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파일에 작성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URL </a:t>
            </a:r>
            <a:r>
              <a:rPr lang="ko-KR" altLang="en-US" dirty="0">
                <a:solidFill>
                  <a:schemeClr val="bg1"/>
                </a:solidFill>
                <a:latin typeface="KBIZgo R" panose="02020503020101020101" pitchFamily="18" charset="-127"/>
                <a:ea typeface="KBIZgo R" panose="02020503020101020101" pitchFamily="18" charset="-127"/>
              </a:rPr>
              <a:t>부분</a:t>
            </a:r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KBIZgo R" panose="02020503020101020101" pitchFamily="18" charset="-127"/>
              <a:ea typeface="KBIZgo R" panose="02020503020101020101" pitchFamily="18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67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8002</Words>
  <Application>Microsoft Office PowerPoint</Application>
  <PresentationFormat>화면 슬라이드 쇼(4:3)</PresentationFormat>
  <Paragraphs>1437</Paragraphs>
  <Slides>100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5" baseType="lpstr">
      <vt:lpstr>BM HANNA 11yrs old OTF</vt:lpstr>
      <vt:lpstr>KBIZgo M</vt:lpstr>
      <vt:lpstr>KBIZgo R</vt:lpstr>
      <vt:lpstr>KBIZ한마음고딕 M</vt:lpstr>
      <vt:lpstr>KBIZ한마음고딕 R</vt:lpstr>
      <vt:lpstr>KoPub돋움체 Bold</vt:lpstr>
      <vt:lpstr>나눔바른고딕</vt:lpstr>
      <vt:lpstr>맑은 고딕</vt:lpstr>
      <vt:lpstr>배달의민족 한나는 열한살</vt:lpstr>
      <vt:lpstr>Arial</vt:lpstr>
      <vt:lpstr>Calibri</vt:lpstr>
      <vt:lpstr>Calibri Light</vt:lpstr>
      <vt:lpstr>Comic Sans MS</vt:lpstr>
      <vt:lpstr>Wingdings</vt:lpstr>
      <vt:lpstr>Office Theme</vt:lpstr>
      <vt:lpstr>2021-2 웹프로그래밍 강의 6: 자바스크립트언어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자바스크립트 언어</vt:lpstr>
      <vt:lpstr>자바스크립트 언어</vt:lpstr>
      <vt:lpstr>웹 페이지에서 자바스크립트의 역할</vt:lpstr>
      <vt:lpstr>자바스크립트 코드의 위치</vt:lpstr>
      <vt:lpstr>이벤트 리스너에 자바스크립트 코드 작성</vt:lpstr>
      <vt:lpstr>예제 6-1 HTML 태그의 이벤트 리스너 속성에 자바스크립트 코드 작성</vt:lpstr>
      <vt:lpstr>PowerPoint 프레젠테이션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6-3 자바스크립트 파일 작성 및 불러오기</vt:lpstr>
      <vt:lpstr>예제 6-4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PowerPoint 프레젠테이션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PowerPoint 프레젠테이션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PowerPoint 프레젠테이션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PowerPoint 프레젠테이션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PowerPoint 프레젠테이션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 웹프로그래밍 강의 6: 자바스크립트언어</dc:title>
  <dc:creator>박제호</dc:creator>
  <cp:lastModifiedBy>안 찬웅</cp:lastModifiedBy>
  <cp:revision>31</cp:revision>
  <dcterms:created xsi:type="dcterms:W3CDTF">2019-10-10T05:44:40Z</dcterms:created>
  <dcterms:modified xsi:type="dcterms:W3CDTF">2022-10-18T01:06:52Z</dcterms:modified>
</cp:coreProperties>
</file>